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7" r:id="rId3"/>
    <p:sldId id="259" r:id="rId4"/>
    <p:sldId id="260" r:id="rId5"/>
    <p:sldId id="261" r:id="rId6"/>
    <p:sldId id="262" r:id="rId7"/>
    <p:sldId id="263" r:id="rId8"/>
    <p:sldId id="264"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90"/>
  </p:normalViewPr>
  <p:slideViewPr>
    <p:cSldViewPr snapToGrid="0" snapToObjects="1">
      <p:cViewPr varScale="1">
        <p:scale>
          <a:sx n="77" d="100"/>
          <a:sy n="77" d="100"/>
        </p:scale>
        <p:origin x="30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5DCDB8E-725C-9444-8453-6263A10770E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87F0E-BE18-8F4D-9742-89FAFE54A0F9}" type="slidenum">
              <a:rPr lang="en-US" smtClean="0"/>
              <a:t>‹#›</a:t>
            </a:fld>
            <a:endParaRPr lang="en-US"/>
          </a:p>
        </p:txBody>
      </p:sp>
    </p:spTree>
    <p:extLst>
      <p:ext uri="{BB962C8B-B14F-4D97-AF65-F5344CB8AC3E}">
        <p14:creationId xmlns:p14="http://schemas.microsoft.com/office/powerpoint/2010/main" val="3002407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5DCDB8E-725C-9444-8453-6263A10770E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87F0E-BE18-8F4D-9742-89FAFE54A0F9}" type="slidenum">
              <a:rPr lang="en-US" smtClean="0"/>
              <a:t>‹#›</a:t>
            </a:fld>
            <a:endParaRPr lang="en-US"/>
          </a:p>
        </p:txBody>
      </p:sp>
    </p:spTree>
    <p:extLst>
      <p:ext uri="{BB962C8B-B14F-4D97-AF65-F5344CB8AC3E}">
        <p14:creationId xmlns:p14="http://schemas.microsoft.com/office/powerpoint/2010/main" val="45536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5DCDB8E-725C-9444-8453-6263A10770E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87F0E-BE18-8F4D-9742-89FAFE54A0F9}" type="slidenum">
              <a:rPr lang="en-US" smtClean="0"/>
              <a:t>‹#›</a:t>
            </a:fld>
            <a:endParaRPr lang="en-US"/>
          </a:p>
        </p:txBody>
      </p:sp>
    </p:spTree>
    <p:extLst>
      <p:ext uri="{BB962C8B-B14F-4D97-AF65-F5344CB8AC3E}">
        <p14:creationId xmlns:p14="http://schemas.microsoft.com/office/powerpoint/2010/main" val="363570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5DCDB8E-725C-9444-8453-6263A10770E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87F0E-BE18-8F4D-9742-89FAFE54A0F9}" type="slidenum">
              <a:rPr lang="en-US" smtClean="0"/>
              <a:t>‹#›</a:t>
            </a:fld>
            <a:endParaRPr lang="en-US"/>
          </a:p>
        </p:txBody>
      </p:sp>
    </p:spTree>
    <p:extLst>
      <p:ext uri="{BB962C8B-B14F-4D97-AF65-F5344CB8AC3E}">
        <p14:creationId xmlns:p14="http://schemas.microsoft.com/office/powerpoint/2010/main" val="339488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5DCDB8E-725C-9444-8453-6263A10770E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87F0E-BE18-8F4D-9742-89FAFE54A0F9}" type="slidenum">
              <a:rPr lang="en-US" smtClean="0"/>
              <a:t>‹#›</a:t>
            </a:fld>
            <a:endParaRPr lang="en-US"/>
          </a:p>
        </p:txBody>
      </p:sp>
    </p:spTree>
    <p:extLst>
      <p:ext uri="{BB962C8B-B14F-4D97-AF65-F5344CB8AC3E}">
        <p14:creationId xmlns:p14="http://schemas.microsoft.com/office/powerpoint/2010/main" val="61445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5DCDB8E-725C-9444-8453-6263A10770E7}"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87F0E-BE18-8F4D-9742-89FAFE54A0F9}" type="slidenum">
              <a:rPr lang="en-US" smtClean="0"/>
              <a:t>‹#›</a:t>
            </a:fld>
            <a:endParaRPr lang="en-US"/>
          </a:p>
        </p:txBody>
      </p:sp>
    </p:spTree>
    <p:extLst>
      <p:ext uri="{BB962C8B-B14F-4D97-AF65-F5344CB8AC3E}">
        <p14:creationId xmlns:p14="http://schemas.microsoft.com/office/powerpoint/2010/main" val="35365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5DCDB8E-725C-9444-8453-6263A10770E7}"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87F0E-BE18-8F4D-9742-89FAFE54A0F9}" type="slidenum">
              <a:rPr lang="en-US" smtClean="0"/>
              <a:t>‹#›</a:t>
            </a:fld>
            <a:endParaRPr lang="en-US"/>
          </a:p>
        </p:txBody>
      </p:sp>
    </p:spTree>
    <p:extLst>
      <p:ext uri="{BB962C8B-B14F-4D97-AF65-F5344CB8AC3E}">
        <p14:creationId xmlns:p14="http://schemas.microsoft.com/office/powerpoint/2010/main" val="236313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5DCDB8E-725C-9444-8453-6263A10770E7}"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687F0E-BE18-8F4D-9742-89FAFE54A0F9}" type="slidenum">
              <a:rPr lang="en-US" smtClean="0"/>
              <a:t>‹#›</a:t>
            </a:fld>
            <a:endParaRPr lang="en-US"/>
          </a:p>
        </p:txBody>
      </p:sp>
    </p:spTree>
    <p:extLst>
      <p:ext uri="{BB962C8B-B14F-4D97-AF65-F5344CB8AC3E}">
        <p14:creationId xmlns:p14="http://schemas.microsoft.com/office/powerpoint/2010/main" val="106338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CDB8E-725C-9444-8453-6263A10770E7}"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687F0E-BE18-8F4D-9742-89FAFE54A0F9}" type="slidenum">
              <a:rPr lang="en-US" smtClean="0"/>
              <a:t>‹#›</a:t>
            </a:fld>
            <a:endParaRPr lang="en-US"/>
          </a:p>
        </p:txBody>
      </p:sp>
    </p:spTree>
    <p:extLst>
      <p:ext uri="{BB962C8B-B14F-4D97-AF65-F5344CB8AC3E}">
        <p14:creationId xmlns:p14="http://schemas.microsoft.com/office/powerpoint/2010/main" val="263927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5DCDB8E-725C-9444-8453-6263A10770E7}"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87F0E-BE18-8F4D-9742-89FAFE54A0F9}" type="slidenum">
              <a:rPr lang="en-US" smtClean="0"/>
              <a:t>‹#›</a:t>
            </a:fld>
            <a:endParaRPr lang="en-US"/>
          </a:p>
        </p:txBody>
      </p:sp>
    </p:spTree>
    <p:extLst>
      <p:ext uri="{BB962C8B-B14F-4D97-AF65-F5344CB8AC3E}">
        <p14:creationId xmlns:p14="http://schemas.microsoft.com/office/powerpoint/2010/main" val="160933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5DCDB8E-725C-9444-8453-6263A10770E7}"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87F0E-BE18-8F4D-9742-89FAFE54A0F9}" type="slidenum">
              <a:rPr lang="en-US" smtClean="0"/>
              <a:t>‹#›</a:t>
            </a:fld>
            <a:endParaRPr lang="en-US"/>
          </a:p>
        </p:txBody>
      </p:sp>
    </p:spTree>
    <p:extLst>
      <p:ext uri="{BB962C8B-B14F-4D97-AF65-F5344CB8AC3E}">
        <p14:creationId xmlns:p14="http://schemas.microsoft.com/office/powerpoint/2010/main" val="63146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5DCDB8E-725C-9444-8453-6263A10770E7}" type="datetimeFigureOut">
              <a:rPr lang="en-US" smtClean="0"/>
              <a:t>9/21/2021</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0687F0E-BE18-8F4D-9742-89FAFE54A0F9}" type="slidenum">
              <a:rPr lang="en-US" smtClean="0"/>
              <a:t>‹#›</a:t>
            </a:fld>
            <a:endParaRPr lang="en-US"/>
          </a:p>
        </p:txBody>
      </p:sp>
    </p:spTree>
    <p:extLst>
      <p:ext uri="{BB962C8B-B14F-4D97-AF65-F5344CB8AC3E}">
        <p14:creationId xmlns:p14="http://schemas.microsoft.com/office/powerpoint/2010/main" val="3356933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hyperlink" Target="https://www.objectiveassessment.co.uk/recruitment-screeni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objectiveassessment.co.uk/sales-recruitment"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objectiveassessment.co.uk/sales-recruitmen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bjectiveassessment.co.uk/sales-recruitmen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objectiveassessment.co.uk/sales-recruitmen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objectiveassessment.co.uk/sales-recruitmen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objectiveassessment.co.uk/sales-recruitm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objectiveassessment.co.uk/sales-recruitmen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objectiveassessment.co.uk/our-recruitment-process" TargetMode="External"/><Relationship Id="rId4" Type="http://schemas.openxmlformats.org/officeDocument/2006/relationships/hyperlink" Target="mailto:nfo@objectiveassessment.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853CEF-7219-7147-B4BF-1DE064CA79A8}"/>
              </a:ext>
            </a:extLst>
          </p:cNvPr>
          <p:cNvPicPr>
            <a:picLocks noChangeAspect="1"/>
          </p:cNvPicPr>
          <p:nvPr/>
        </p:nvPicPr>
        <p:blipFill rotWithShape="1">
          <a:blip r:embed="rId2"/>
          <a:srcRect l="13904"/>
          <a:stretch/>
        </p:blipFill>
        <p:spPr>
          <a:xfrm flipH="1">
            <a:off x="-2" y="-144966"/>
            <a:ext cx="6858002" cy="4782697"/>
          </a:xfrm>
          <a:prstGeom prst="rect">
            <a:avLst/>
          </a:prstGeom>
        </p:spPr>
      </p:pic>
      <p:sp>
        <p:nvSpPr>
          <p:cNvPr id="4" name="Rectangle 3">
            <a:extLst>
              <a:ext uri="{FF2B5EF4-FFF2-40B4-BE49-F238E27FC236}">
                <a16:creationId xmlns:a16="http://schemas.microsoft.com/office/drawing/2014/main" id="{E58C00B3-A346-9441-BD1B-D408014B81E7}"/>
              </a:ext>
            </a:extLst>
          </p:cNvPr>
          <p:cNvSpPr/>
          <p:nvPr/>
        </p:nvSpPr>
        <p:spPr>
          <a:xfrm>
            <a:off x="0" y="4026878"/>
            <a:ext cx="6260122" cy="3411414"/>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andshake">
            <a:extLst>
              <a:ext uri="{FF2B5EF4-FFF2-40B4-BE49-F238E27FC236}">
                <a16:creationId xmlns:a16="http://schemas.microsoft.com/office/drawing/2014/main" id="{7564E1D4-5F7F-D54E-A725-AB77272D84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4368" y="7913557"/>
            <a:ext cx="1195754" cy="1195754"/>
          </a:xfrm>
          <a:prstGeom prst="rect">
            <a:avLst/>
          </a:prstGeom>
        </p:spPr>
      </p:pic>
      <p:sp>
        <p:nvSpPr>
          <p:cNvPr id="8" name="TextBox 7">
            <a:extLst>
              <a:ext uri="{FF2B5EF4-FFF2-40B4-BE49-F238E27FC236}">
                <a16:creationId xmlns:a16="http://schemas.microsoft.com/office/drawing/2014/main" id="{53BFC1CF-B272-B84D-B0C5-618615978B83}"/>
              </a:ext>
            </a:extLst>
          </p:cNvPr>
          <p:cNvSpPr txBox="1"/>
          <p:nvPr/>
        </p:nvSpPr>
        <p:spPr>
          <a:xfrm>
            <a:off x="281354" y="4701214"/>
            <a:ext cx="6260123" cy="2123658"/>
          </a:xfrm>
          <a:prstGeom prst="rect">
            <a:avLst/>
          </a:prstGeom>
          <a:noFill/>
        </p:spPr>
        <p:txBody>
          <a:bodyPr wrap="square" rtlCol="0">
            <a:spAutoFit/>
          </a:bodyPr>
          <a:lstStyle/>
          <a:p>
            <a:r>
              <a:rPr lang="en-US" sz="4400" b="1" dirty="0">
                <a:solidFill>
                  <a:schemeClr val="bg1"/>
                </a:solidFill>
              </a:rPr>
              <a:t>Attracting, Interviewing and Hiring Elite Sales Candidates</a:t>
            </a:r>
          </a:p>
        </p:txBody>
      </p:sp>
      <p:sp>
        <p:nvSpPr>
          <p:cNvPr id="9" name="TextBox 8">
            <a:extLst>
              <a:ext uri="{FF2B5EF4-FFF2-40B4-BE49-F238E27FC236}">
                <a16:creationId xmlns:a16="http://schemas.microsoft.com/office/drawing/2014/main" id="{C2EB263E-15E5-C540-8266-5C79B5E8195C}"/>
              </a:ext>
            </a:extLst>
          </p:cNvPr>
          <p:cNvSpPr txBox="1"/>
          <p:nvPr/>
        </p:nvSpPr>
        <p:spPr>
          <a:xfrm>
            <a:off x="281354" y="7640208"/>
            <a:ext cx="4183070" cy="646331"/>
          </a:xfrm>
          <a:prstGeom prst="rect">
            <a:avLst/>
          </a:prstGeom>
          <a:noFill/>
        </p:spPr>
        <p:txBody>
          <a:bodyPr wrap="square" rtlCol="0">
            <a:spAutoFit/>
          </a:bodyPr>
          <a:lstStyle/>
          <a:p>
            <a:r>
              <a:rPr lang="en-US" b="1" dirty="0">
                <a:solidFill>
                  <a:schemeClr val="tx2">
                    <a:lumMod val="75000"/>
                  </a:schemeClr>
                </a:solidFill>
              </a:rPr>
              <a:t>RECRUITING THE WRONG SALESPERSON COSTS MONEY, TIME AND EFFORT</a:t>
            </a:r>
          </a:p>
        </p:txBody>
      </p:sp>
      <p:pic>
        <p:nvPicPr>
          <p:cNvPr id="11" name="Picture 10" descr="A picture containing drawing, clock&#10;&#10;Description automatically generated">
            <a:extLst>
              <a:ext uri="{FF2B5EF4-FFF2-40B4-BE49-F238E27FC236}">
                <a16:creationId xmlns:a16="http://schemas.microsoft.com/office/drawing/2014/main" id="{3B676EAE-DD8D-3A40-8879-E195AAF74FE0}"/>
              </a:ext>
            </a:extLst>
          </p:cNvPr>
          <p:cNvPicPr>
            <a:picLocks noChangeAspect="1"/>
          </p:cNvPicPr>
          <p:nvPr/>
        </p:nvPicPr>
        <p:blipFill>
          <a:blip r:embed="rId5"/>
          <a:stretch>
            <a:fillRect/>
          </a:stretch>
        </p:blipFill>
        <p:spPr>
          <a:xfrm>
            <a:off x="3868127" y="102367"/>
            <a:ext cx="2673350" cy="1123950"/>
          </a:xfrm>
          <a:prstGeom prst="rect">
            <a:avLst/>
          </a:prstGeom>
        </p:spPr>
      </p:pic>
      <p:sp>
        <p:nvSpPr>
          <p:cNvPr id="12" name="TextBox 11">
            <a:extLst>
              <a:ext uri="{FF2B5EF4-FFF2-40B4-BE49-F238E27FC236}">
                <a16:creationId xmlns:a16="http://schemas.microsoft.com/office/drawing/2014/main" id="{01C2A774-6EF7-7F49-87C8-416A8E2AEA21}"/>
              </a:ext>
            </a:extLst>
          </p:cNvPr>
          <p:cNvSpPr txBox="1"/>
          <p:nvPr/>
        </p:nvSpPr>
        <p:spPr>
          <a:xfrm>
            <a:off x="281351" y="8350021"/>
            <a:ext cx="4479790" cy="1200329"/>
          </a:xfrm>
          <a:prstGeom prst="rect">
            <a:avLst/>
          </a:prstGeom>
          <a:noFill/>
        </p:spPr>
        <p:txBody>
          <a:bodyPr wrap="square" rtlCol="0">
            <a:spAutoFit/>
          </a:bodyPr>
          <a:lstStyle/>
          <a:p>
            <a:r>
              <a:rPr lang="en-US" dirty="0">
                <a:solidFill>
                  <a:schemeClr val="tx2">
                    <a:lumMod val="75000"/>
                  </a:schemeClr>
                </a:solidFill>
              </a:rPr>
              <a:t>Gary Delbridge, CEO and Founder of Objective Assessment shares his experience and insight into hiring exceptional sales talent.</a:t>
            </a:r>
          </a:p>
          <a:p>
            <a:endParaRPr lang="en-US" dirty="0"/>
          </a:p>
        </p:txBody>
      </p:sp>
    </p:spTree>
    <p:extLst>
      <p:ext uri="{BB962C8B-B14F-4D97-AF65-F5344CB8AC3E}">
        <p14:creationId xmlns:p14="http://schemas.microsoft.com/office/powerpoint/2010/main" val="166848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5B7A8-0D21-4B49-8AA1-DAEAB68FA9F3}"/>
              </a:ext>
            </a:extLst>
          </p:cNvPr>
          <p:cNvSpPr/>
          <p:nvPr/>
        </p:nvSpPr>
        <p:spPr>
          <a:xfrm>
            <a:off x="0" y="8798511"/>
            <a:ext cx="6858000" cy="11074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2010779-8240-AD4E-A71A-B0F567EF8F15}"/>
              </a:ext>
            </a:extLst>
          </p:cNvPr>
          <p:cNvSpPr/>
          <p:nvPr/>
        </p:nvSpPr>
        <p:spPr>
          <a:xfrm>
            <a:off x="0" y="181717"/>
            <a:ext cx="6137031" cy="1669385"/>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47686-295F-7749-B803-E4575971DF11}"/>
              </a:ext>
            </a:extLst>
          </p:cNvPr>
          <p:cNvSpPr>
            <a:spLocks noGrp="1"/>
          </p:cNvSpPr>
          <p:nvPr>
            <p:ph type="title"/>
          </p:nvPr>
        </p:nvSpPr>
        <p:spPr>
          <a:xfrm>
            <a:off x="471487" y="128319"/>
            <a:ext cx="5915025" cy="1776180"/>
          </a:xfrm>
        </p:spPr>
        <p:txBody>
          <a:bodyPr/>
          <a:lstStyle/>
          <a:p>
            <a:r>
              <a:rPr lang="en-US" b="1" dirty="0">
                <a:solidFill>
                  <a:schemeClr val="bg1"/>
                </a:solidFill>
                <a:latin typeface="+mn-lt"/>
              </a:rPr>
              <a:t>Find and Attract Salespeople </a:t>
            </a:r>
            <a:br>
              <a:rPr lang="en-US" b="1" dirty="0">
                <a:solidFill>
                  <a:schemeClr val="bg1"/>
                </a:solidFill>
                <a:latin typeface="+mn-lt"/>
              </a:rPr>
            </a:br>
            <a:r>
              <a:rPr lang="en-US" b="1" dirty="0">
                <a:solidFill>
                  <a:schemeClr val="bg1"/>
                </a:solidFill>
                <a:latin typeface="+mn-lt"/>
              </a:rPr>
              <a:t>to Succeed in your Business</a:t>
            </a:r>
          </a:p>
        </p:txBody>
      </p:sp>
      <p:sp>
        <p:nvSpPr>
          <p:cNvPr id="3" name="Content Placeholder 2">
            <a:extLst>
              <a:ext uri="{FF2B5EF4-FFF2-40B4-BE49-F238E27FC236}">
                <a16:creationId xmlns:a16="http://schemas.microsoft.com/office/drawing/2014/main" id="{17692F8E-D432-264B-9C08-D4B0A0C1A7B5}"/>
              </a:ext>
            </a:extLst>
          </p:cNvPr>
          <p:cNvSpPr>
            <a:spLocks noGrp="1"/>
          </p:cNvSpPr>
          <p:nvPr>
            <p:ph idx="1"/>
          </p:nvPr>
        </p:nvSpPr>
        <p:spPr>
          <a:xfrm>
            <a:off x="234174" y="1990570"/>
            <a:ext cx="6389649" cy="6804642"/>
          </a:xfrm>
        </p:spPr>
        <p:txBody>
          <a:bodyPr>
            <a:noAutofit/>
          </a:bodyPr>
          <a:lstStyle/>
          <a:p>
            <a:pPr marL="0" indent="0">
              <a:buNone/>
            </a:pPr>
            <a:r>
              <a:rPr lang="en-GB" sz="1200" dirty="0">
                <a:solidFill>
                  <a:schemeClr val="bg2">
                    <a:lumMod val="25000"/>
                  </a:schemeClr>
                </a:solidFill>
              </a:rPr>
              <a:t>You’re not alone if you are struggling to attract and retain top sales talent. In fact, the recruitment of sales-people is the most problematic area for many organisations. Hiring the wrong salesperson costs more than just their recruiting and salary expenses. </a:t>
            </a:r>
          </a:p>
          <a:p>
            <a:pPr marL="0" indent="0">
              <a:buNone/>
            </a:pPr>
            <a:r>
              <a:rPr lang="en-GB" sz="1200" dirty="0">
                <a:solidFill>
                  <a:schemeClr val="bg2">
                    <a:lumMod val="25000"/>
                  </a:schemeClr>
                </a:solidFill>
              </a:rPr>
              <a:t>As well as demotivating the team around them, a weak salesperson will have a higher cost of lost opportunities. This is the sales opportunity that a really good salesperson would have converted but a bad salesperson can’t. </a:t>
            </a:r>
          </a:p>
          <a:p>
            <a:pPr marL="0" indent="0">
              <a:buNone/>
            </a:pPr>
            <a:r>
              <a:rPr lang="en-US" sz="1200" b="1" dirty="0">
                <a:solidFill>
                  <a:schemeClr val="bg2">
                    <a:lumMod val="25000"/>
                  </a:schemeClr>
                </a:solidFill>
              </a:rPr>
              <a:t>The first step in sourcing new sales talent is advertising a vacancy. There are a number of ways to let salespeople know you’re looking to grow your team:</a:t>
            </a:r>
          </a:p>
          <a:p>
            <a:pPr>
              <a:buBlip>
                <a:blip r:embed="rId2"/>
              </a:buBlip>
            </a:pPr>
            <a:r>
              <a:rPr lang="en-US" sz="1200" b="1" dirty="0">
                <a:solidFill>
                  <a:schemeClr val="bg2">
                    <a:lumMod val="25000"/>
                  </a:schemeClr>
                </a:solidFill>
              </a:rPr>
              <a:t>Recruiters </a:t>
            </a:r>
          </a:p>
          <a:p>
            <a:pPr marL="0" indent="0">
              <a:buNone/>
            </a:pPr>
            <a:r>
              <a:rPr lang="en-US" sz="1200" dirty="0">
                <a:solidFill>
                  <a:schemeClr val="bg2">
                    <a:lumMod val="25000"/>
                  </a:schemeClr>
                </a:solidFill>
              </a:rPr>
              <a:t>Recruiters can be a fantastic source for finding candidates, but they are no more qualified than you are at identifying good salespeople.</a:t>
            </a:r>
          </a:p>
          <a:p>
            <a:pPr>
              <a:buBlip>
                <a:blip r:embed="rId2"/>
              </a:buBlip>
            </a:pPr>
            <a:r>
              <a:rPr lang="en-US" sz="1200" b="1" dirty="0">
                <a:solidFill>
                  <a:schemeClr val="bg2">
                    <a:lumMod val="25000"/>
                  </a:schemeClr>
                </a:solidFill>
              </a:rPr>
              <a:t>Trade Magazines and Trade Specific Websites</a:t>
            </a:r>
            <a:endParaRPr lang="en-US" sz="1200" dirty="0">
              <a:solidFill>
                <a:schemeClr val="bg2">
                  <a:lumMod val="25000"/>
                </a:schemeClr>
              </a:solidFill>
            </a:endParaRPr>
          </a:p>
          <a:p>
            <a:pPr>
              <a:buBlip>
                <a:blip r:embed="rId2"/>
              </a:buBlip>
            </a:pPr>
            <a:r>
              <a:rPr lang="en-US" sz="1200" b="1" dirty="0">
                <a:solidFill>
                  <a:schemeClr val="bg2">
                    <a:lumMod val="25000"/>
                  </a:schemeClr>
                </a:solidFill>
              </a:rPr>
              <a:t>General Job Listing Websites</a:t>
            </a:r>
          </a:p>
          <a:p>
            <a:pPr marL="0" indent="0">
              <a:buNone/>
            </a:pPr>
            <a:r>
              <a:rPr lang="en-US" sz="1200" dirty="0">
                <a:solidFill>
                  <a:schemeClr val="bg2">
                    <a:lumMod val="25000"/>
                  </a:schemeClr>
                </a:solidFill>
              </a:rPr>
              <a:t>According to previous research, companies that use online job application systems get a greater number of better-quality applicants. If you don’t get the amount of candidates you had hoped for you can also search through CVs to look for suitable potential employees. Listing sites include:</a:t>
            </a:r>
          </a:p>
          <a:p>
            <a:pPr marL="0" indent="0">
              <a:buNone/>
            </a:pPr>
            <a:r>
              <a:rPr lang="en-US" sz="1200" dirty="0">
                <a:solidFill>
                  <a:schemeClr val="bg2">
                    <a:lumMod val="25000"/>
                  </a:schemeClr>
                </a:solidFill>
              </a:rPr>
              <a:t>Indeed</a:t>
            </a:r>
            <a:br>
              <a:rPr lang="en-US" sz="1200" dirty="0">
                <a:solidFill>
                  <a:schemeClr val="bg2">
                    <a:lumMod val="25000"/>
                  </a:schemeClr>
                </a:solidFill>
              </a:rPr>
            </a:br>
            <a:r>
              <a:rPr lang="en-US" sz="1200" dirty="0">
                <a:solidFill>
                  <a:schemeClr val="bg2">
                    <a:lumMod val="25000"/>
                  </a:schemeClr>
                </a:solidFill>
              </a:rPr>
              <a:t>Reed</a:t>
            </a:r>
            <a:br>
              <a:rPr lang="en-US" sz="1200" dirty="0">
                <a:solidFill>
                  <a:schemeClr val="bg2">
                    <a:lumMod val="25000"/>
                  </a:schemeClr>
                </a:solidFill>
              </a:rPr>
            </a:br>
            <a:r>
              <a:rPr lang="en-US" sz="1200" dirty="0">
                <a:solidFill>
                  <a:schemeClr val="bg2">
                    <a:lumMod val="25000"/>
                  </a:schemeClr>
                </a:solidFill>
              </a:rPr>
              <a:t>Monster</a:t>
            </a:r>
            <a:br>
              <a:rPr lang="en-US" sz="1200" dirty="0">
                <a:solidFill>
                  <a:schemeClr val="bg2">
                    <a:lumMod val="25000"/>
                  </a:schemeClr>
                </a:solidFill>
              </a:rPr>
            </a:br>
            <a:r>
              <a:rPr lang="en-US" sz="1200" dirty="0">
                <a:solidFill>
                  <a:schemeClr val="bg2">
                    <a:lumMod val="25000"/>
                  </a:schemeClr>
                </a:solidFill>
              </a:rPr>
              <a:t>LinkedIn</a:t>
            </a:r>
            <a:br>
              <a:rPr lang="en-US" sz="1200" dirty="0">
                <a:solidFill>
                  <a:schemeClr val="bg2">
                    <a:lumMod val="25000"/>
                  </a:schemeClr>
                </a:solidFill>
              </a:rPr>
            </a:br>
            <a:r>
              <a:rPr lang="en-US" sz="1200" dirty="0">
                <a:solidFill>
                  <a:schemeClr val="bg2">
                    <a:lumMod val="25000"/>
                  </a:schemeClr>
                </a:solidFill>
              </a:rPr>
              <a:t>Glassdoor</a:t>
            </a:r>
            <a:br>
              <a:rPr lang="en-US" sz="1200" dirty="0">
                <a:solidFill>
                  <a:schemeClr val="bg2">
                    <a:lumMod val="25000"/>
                  </a:schemeClr>
                </a:solidFill>
              </a:rPr>
            </a:br>
            <a:r>
              <a:rPr lang="en-US" sz="1200" dirty="0">
                <a:solidFill>
                  <a:schemeClr val="bg2">
                    <a:lumMod val="25000"/>
                  </a:schemeClr>
                </a:solidFill>
              </a:rPr>
              <a:t>Total Jobs</a:t>
            </a:r>
            <a:br>
              <a:rPr lang="en-US" sz="1200" dirty="0">
                <a:solidFill>
                  <a:schemeClr val="bg2">
                    <a:lumMod val="25000"/>
                  </a:schemeClr>
                </a:solidFill>
              </a:rPr>
            </a:br>
            <a:r>
              <a:rPr lang="en-US" sz="1200" dirty="0">
                <a:solidFill>
                  <a:schemeClr val="bg2">
                    <a:lumMod val="25000"/>
                  </a:schemeClr>
                </a:solidFill>
              </a:rPr>
              <a:t>CV - library</a:t>
            </a:r>
          </a:p>
          <a:p>
            <a:pPr marL="0" indent="0">
              <a:buNone/>
            </a:pPr>
            <a:r>
              <a:rPr lang="en-US" sz="1200" b="1" dirty="0">
                <a:solidFill>
                  <a:schemeClr val="bg2">
                    <a:lumMod val="25000"/>
                  </a:schemeClr>
                </a:solidFill>
              </a:rPr>
              <a:t>Referrals</a:t>
            </a:r>
          </a:p>
          <a:p>
            <a:pPr marL="0" indent="0">
              <a:buNone/>
            </a:pPr>
            <a:r>
              <a:rPr lang="en-US" sz="1200" dirty="0">
                <a:solidFill>
                  <a:schemeClr val="bg2">
                    <a:lumMod val="25000"/>
                  </a:schemeClr>
                </a:solidFill>
              </a:rPr>
              <a:t>Employees already inside your company may have previous industry colleagues that would suit your roles. Many companies offer a recruitment referral bonus to their employees who recommend a successful candidate. </a:t>
            </a:r>
          </a:p>
          <a:p>
            <a:pPr marL="0" indent="0">
              <a:buNone/>
            </a:pPr>
            <a:r>
              <a:rPr lang="en-US" sz="1200" b="1" dirty="0">
                <a:solidFill>
                  <a:schemeClr val="bg2">
                    <a:lumMod val="25000"/>
                  </a:schemeClr>
                </a:solidFill>
              </a:rPr>
              <a:t>Further notes:</a:t>
            </a:r>
          </a:p>
          <a:p>
            <a:pPr marL="0" indent="0">
              <a:buNone/>
            </a:pPr>
            <a:r>
              <a:rPr lang="en-GB" sz="1200" dirty="0">
                <a:solidFill>
                  <a:schemeClr val="bg2">
                    <a:lumMod val="25000"/>
                  </a:schemeClr>
                </a:solidFill>
              </a:rPr>
              <a:t>Your recruitment advert should attract the widest pool of candidates possible. Don’t use exclusions in the ad to narrow the field of those who may apply.</a:t>
            </a:r>
          </a:p>
          <a:p>
            <a:pPr marL="0" indent="0">
              <a:buNone/>
            </a:pPr>
            <a:r>
              <a:rPr lang="en-GB" sz="1200" dirty="0">
                <a:solidFill>
                  <a:schemeClr val="bg2">
                    <a:lumMod val="25000"/>
                  </a:schemeClr>
                </a:solidFill>
              </a:rPr>
              <a:t>Use a candidate screening tool to screen out candidates who won’t be successful rather than using the advert to do this. Find out more about the screening tool Objective Assessment uses </a:t>
            </a:r>
            <a:r>
              <a:rPr lang="en-GB" sz="1200" dirty="0">
                <a:solidFill>
                  <a:schemeClr val="bg2">
                    <a:lumMod val="25000"/>
                  </a:schemeClr>
                </a:solidFill>
                <a:hlinkClick r:id="rId3">
                  <a:extLst>
                    <a:ext uri="{A12FA001-AC4F-418D-AE19-62706E023703}">
                      <ahyp:hlinkClr xmlns:ahyp="http://schemas.microsoft.com/office/drawing/2018/hyperlinkcolor" val="tx"/>
                    </a:ext>
                  </a:extLst>
                </a:hlinkClick>
              </a:rPr>
              <a:t>here.</a:t>
            </a:r>
            <a:endParaRPr lang="en-GB" sz="1200" dirty="0">
              <a:solidFill>
                <a:schemeClr val="bg2">
                  <a:lumMod val="25000"/>
                </a:schemeClr>
              </a:solidFill>
            </a:endParaRPr>
          </a:p>
          <a:p>
            <a:pPr marL="0" indent="0">
              <a:buNone/>
            </a:pPr>
            <a:endParaRPr lang="en-US" sz="1200" dirty="0">
              <a:solidFill>
                <a:schemeClr val="bg2">
                  <a:lumMod val="25000"/>
                </a:schemeClr>
              </a:solidFill>
            </a:endParaRPr>
          </a:p>
          <a:p>
            <a:pPr marL="0" indent="0">
              <a:buNone/>
            </a:pPr>
            <a:endParaRPr lang="en-US" sz="1200" dirty="0">
              <a:solidFill>
                <a:schemeClr val="bg2">
                  <a:lumMod val="25000"/>
                </a:schemeClr>
              </a:solidFill>
            </a:endParaRPr>
          </a:p>
          <a:p>
            <a:pPr marL="0" indent="0">
              <a:buNone/>
            </a:pPr>
            <a:endParaRPr lang="en-US" sz="1200" dirty="0">
              <a:solidFill>
                <a:schemeClr val="bg2">
                  <a:lumMod val="25000"/>
                </a:schemeClr>
              </a:solidFill>
            </a:endParaRPr>
          </a:p>
        </p:txBody>
      </p:sp>
      <p:pic>
        <p:nvPicPr>
          <p:cNvPr id="5" name="Picture 4" descr="A picture containing drawing, clock&#10;&#10;Description automatically generated">
            <a:extLst>
              <a:ext uri="{FF2B5EF4-FFF2-40B4-BE49-F238E27FC236}">
                <a16:creationId xmlns:a16="http://schemas.microsoft.com/office/drawing/2014/main" id="{354F01DE-32D6-E544-8BEE-B600F79B421D}"/>
              </a:ext>
            </a:extLst>
          </p:cNvPr>
          <p:cNvPicPr>
            <a:picLocks noChangeAspect="1"/>
          </p:cNvPicPr>
          <p:nvPr/>
        </p:nvPicPr>
        <p:blipFill>
          <a:blip r:embed="rId4"/>
          <a:stretch>
            <a:fillRect/>
          </a:stretch>
        </p:blipFill>
        <p:spPr>
          <a:xfrm>
            <a:off x="4876378" y="8976929"/>
            <a:ext cx="1777605" cy="747354"/>
          </a:xfrm>
          <a:prstGeom prst="rect">
            <a:avLst/>
          </a:prstGeom>
        </p:spPr>
      </p:pic>
      <p:sp>
        <p:nvSpPr>
          <p:cNvPr id="7" name="TextBox 6">
            <a:extLst>
              <a:ext uri="{FF2B5EF4-FFF2-40B4-BE49-F238E27FC236}">
                <a16:creationId xmlns:a16="http://schemas.microsoft.com/office/drawing/2014/main" id="{04F4F0EC-B08E-7348-8765-7642198394AB}"/>
              </a:ext>
            </a:extLst>
          </p:cNvPr>
          <p:cNvSpPr txBox="1"/>
          <p:nvPr/>
        </p:nvSpPr>
        <p:spPr>
          <a:xfrm>
            <a:off x="144966" y="8937979"/>
            <a:ext cx="4527395" cy="877163"/>
          </a:xfrm>
          <a:prstGeom prst="rect">
            <a:avLst/>
          </a:prstGeom>
          <a:noFill/>
        </p:spPr>
        <p:txBody>
          <a:bodyPr wrap="square" rtlCol="0">
            <a:spAutoFit/>
          </a:bodyPr>
          <a:lstStyle/>
          <a:p>
            <a:r>
              <a:rPr lang="en-US" sz="1000" dirty="0"/>
              <a:t>The information in this document is taken from the Objective Management Group (OMG) Recruitment Guide. Objective Assessment is a partner of OMG and provides specialist sales recruitment services.</a:t>
            </a:r>
          </a:p>
          <a:p>
            <a:r>
              <a:rPr lang="en-GB" sz="1000" dirty="0"/>
              <a:t>© Copyright Objective Management Group, Inc</a:t>
            </a:r>
            <a:endParaRPr lang="en-US" sz="1100" dirty="0"/>
          </a:p>
          <a:p>
            <a:r>
              <a:rPr lang="en-US" sz="1000" dirty="0"/>
              <a:t>Find out more at </a:t>
            </a:r>
            <a:r>
              <a:rPr lang="en-US" sz="1000" dirty="0">
                <a:hlinkClick r:id="rId5"/>
              </a:rPr>
              <a:t>www.objectiveassessment.co.uk/sales-recruitment</a:t>
            </a:r>
            <a:endParaRPr lang="en-US" sz="1000" dirty="0"/>
          </a:p>
        </p:txBody>
      </p:sp>
    </p:spTree>
    <p:extLst>
      <p:ext uri="{BB962C8B-B14F-4D97-AF65-F5344CB8AC3E}">
        <p14:creationId xmlns:p14="http://schemas.microsoft.com/office/powerpoint/2010/main" val="191354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7686-295F-7749-B803-E4575971DF11}"/>
              </a:ext>
            </a:extLst>
          </p:cNvPr>
          <p:cNvSpPr>
            <a:spLocks noGrp="1"/>
          </p:cNvSpPr>
          <p:nvPr>
            <p:ph type="title"/>
          </p:nvPr>
        </p:nvSpPr>
        <p:spPr>
          <a:xfrm>
            <a:off x="348823" y="427044"/>
            <a:ext cx="5915025" cy="643473"/>
          </a:xfrm>
        </p:spPr>
        <p:txBody>
          <a:bodyPr anchor="t"/>
          <a:lstStyle/>
          <a:p>
            <a:r>
              <a:rPr lang="en-US" b="1" dirty="0">
                <a:solidFill>
                  <a:srgbClr val="00BFB3"/>
                </a:solidFill>
                <a:latin typeface="+mn-lt"/>
              </a:rPr>
              <a:t>Writing an effective job advert</a:t>
            </a:r>
          </a:p>
        </p:txBody>
      </p:sp>
      <p:sp>
        <p:nvSpPr>
          <p:cNvPr id="3" name="Content Placeholder 2">
            <a:extLst>
              <a:ext uri="{FF2B5EF4-FFF2-40B4-BE49-F238E27FC236}">
                <a16:creationId xmlns:a16="http://schemas.microsoft.com/office/drawing/2014/main" id="{17692F8E-D432-264B-9C08-D4B0A0C1A7B5}"/>
              </a:ext>
            </a:extLst>
          </p:cNvPr>
          <p:cNvSpPr>
            <a:spLocks noGrp="1"/>
          </p:cNvSpPr>
          <p:nvPr>
            <p:ph idx="1"/>
          </p:nvPr>
        </p:nvSpPr>
        <p:spPr>
          <a:xfrm>
            <a:off x="378123" y="1243111"/>
            <a:ext cx="6078433" cy="2336430"/>
          </a:xfrm>
        </p:spPr>
        <p:txBody>
          <a:bodyPr>
            <a:noAutofit/>
          </a:bodyPr>
          <a:lstStyle/>
          <a:p>
            <a:pPr marL="0" indent="0">
              <a:buNone/>
            </a:pPr>
            <a:r>
              <a:rPr lang="en-US" sz="1200" dirty="0">
                <a:solidFill>
                  <a:schemeClr val="bg2">
                    <a:lumMod val="25000"/>
                  </a:schemeClr>
                </a:solidFill>
              </a:rPr>
              <a:t>Most companies compose advertisements that fail to differentiate their company and opportunity from every other advertiser. They describe their company, the opportunity and the job just like everyone else. More effective job adverts describe the candidate they are looking for. Here’s an example:</a:t>
            </a:r>
          </a:p>
          <a:p>
            <a:pPr marL="0" indent="0">
              <a:buNone/>
            </a:pPr>
            <a:r>
              <a:rPr lang="en-US" sz="1200" i="1" dirty="0">
                <a:solidFill>
                  <a:schemeClr val="bg2">
                    <a:lumMod val="25000"/>
                  </a:schemeClr>
                </a:solidFill>
              </a:rPr>
              <a:t>“Successful, growing company has an opportunity for a motivated salesperson. Your must have prior success selling high-end conceptual solutions and products to end users at medium and large sized companies in a highly competitive market. You should have exceptional hunting and closing skills and, be effective overcoming resistance and be able to work independently without supervision…” </a:t>
            </a:r>
            <a:r>
              <a:rPr lang="en-US" sz="1200" dirty="0">
                <a:solidFill>
                  <a:schemeClr val="bg2">
                    <a:lumMod val="25000"/>
                  </a:schemeClr>
                </a:solidFill>
              </a:rPr>
              <a:t>etc. </a:t>
            </a:r>
          </a:p>
          <a:p>
            <a:pPr marL="0" indent="0">
              <a:buNone/>
            </a:pPr>
            <a:r>
              <a:rPr lang="en-US" sz="1200" dirty="0">
                <a:solidFill>
                  <a:schemeClr val="bg2">
                    <a:lumMod val="25000"/>
                  </a:schemeClr>
                </a:solidFill>
              </a:rPr>
              <a:t>Use the following tables help you write the specifics for you job advert:</a:t>
            </a:r>
          </a:p>
          <a:p>
            <a:pPr marL="0" indent="0">
              <a:buNone/>
            </a:pPr>
            <a:endParaRPr lang="en-US" sz="1200" dirty="0">
              <a:solidFill>
                <a:schemeClr val="bg2">
                  <a:lumMod val="25000"/>
                </a:schemeClr>
              </a:solidFill>
            </a:endParaRPr>
          </a:p>
          <a:p>
            <a:pPr marL="0" indent="0">
              <a:buNone/>
            </a:pPr>
            <a:r>
              <a:rPr lang="en-US" sz="1200" b="1" dirty="0">
                <a:solidFill>
                  <a:schemeClr val="bg2">
                    <a:lumMod val="25000"/>
                  </a:schemeClr>
                </a:solidFill>
              </a:rPr>
              <a:t>You must have prior success:</a:t>
            </a:r>
          </a:p>
        </p:txBody>
      </p:sp>
      <p:graphicFrame>
        <p:nvGraphicFramePr>
          <p:cNvPr id="5" name="Table 4">
            <a:extLst>
              <a:ext uri="{FF2B5EF4-FFF2-40B4-BE49-F238E27FC236}">
                <a16:creationId xmlns:a16="http://schemas.microsoft.com/office/drawing/2014/main" id="{AB429E33-79C0-DC4E-A528-171FCCBCF58B}"/>
              </a:ext>
            </a:extLst>
          </p:cNvPr>
          <p:cNvGraphicFramePr>
            <a:graphicFrameLocks noGrp="1"/>
          </p:cNvGraphicFramePr>
          <p:nvPr>
            <p:extLst>
              <p:ext uri="{D42A27DB-BD31-4B8C-83A1-F6EECF244321}">
                <p14:modId xmlns:p14="http://schemas.microsoft.com/office/powerpoint/2010/main" val="1511132527"/>
              </p:ext>
            </p:extLst>
          </p:nvPr>
        </p:nvGraphicFramePr>
        <p:xfrm>
          <a:off x="468352" y="3752135"/>
          <a:ext cx="5988204" cy="3393440"/>
        </p:xfrm>
        <a:graphic>
          <a:graphicData uri="http://schemas.openxmlformats.org/drawingml/2006/table">
            <a:tbl>
              <a:tblPr firstRow="1" bandRow="1">
                <a:tableStyleId>{5C22544A-7EE6-4342-B048-85BDC9FD1C3A}</a:tableStyleId>
              </a:tblPr>
              <a:tblGrid>
                <a:gridCol w="1440600">
                  <a:extLst>
                    <a:ext uri="{9D8B030D-6E8A-4147-A177-3AD203B41FA5}">
                      <a16:colId xmlns:a16="http://schemas.microsoft.com/office/drawing/2014/main" val="1776189546"/>
                    </a:ext>
                  </a:extLst>
                </a:gridCol>
                <a:gridCol w="4547604">
                  <a:extLst>
                    <a:ext uri="{9D8B030D-6E8A-4147-A177-3AD203B41FA5}">
                      <a16:colId xmlns:a16="http://schemas.microsoft.com/office/drawing/2014/main" val="1869701787"/>
                    </a:ext>
                  </a:extLst>
                </a:gridCol>
              </a:tblGrid>
              <a:tr h="370840">
                <a:tc>
                  <a:txBody>
                    <a:bodyPr/>
                    <a:lstStyle/>
                    <a:p>
                      <a:r>
                        <a:rPr lang="en-US" sz="1200" dirty="0"/>
                        <a:t>Common text in the ad</a:t>
                      </a:r>
                    </a:p>
                  </a:txBody>
                  <a:tcPr>
                    <a:solidFill>
                      <a:srgbClr val="00BFB3"/>
                    </a:solidFill>
                  </a:tcPr>
                </a:tc>
                <a:tc>
                  <a:txBody>
                    <a:bodyPr/>
                    <a:lstStyle/>
                    <a:p>
                      <a:r>
                        <a:rPr lang="en-US" sz="1200" dirty="0"/>
                        <a:t>Possible Inclusion – highlight/circle the necessary inclusions</a:t>
                      </a:r>
                    </a:p>
                  </a:txBody>
                  <a:tcPr>
                    <a:solidFill>
                      <a:srgbClr val="00BFB3"/>
                    </a:solidFill>
                  </a:tcPr>
                </a:tc>
                <a:extLst>
                  <a:ext uri="{0D108BD9-81ED-4DB2-BD59-A6C34878D82A}">
                    <a16:rowId xmlns:a16="http://schemas.microsoft.com/office/drawing/2014/main" val="647678719"/>
                  </a:ext>
                </a:extLst>
              </a:tr>
              <a:tr h="370840">
                <a:tc>
                  <a:txBody>
                    <a:bodyPr/>
                    <a:lstStyle/>
                    <a:p>
                      <a:r>
                        <a:rPr lang="en-US" sz="1200" dirty="0"/>
                        <a:t>Selling</a:t>
                      </a:r>
                    </a:p>
                  </a:txBody>
                  <a:tcPr/>
                </a:tc>
                <a:tc>
                  <a:txBody>
                    <a:bodyPr/>
                    <a:lstStyle/>
                    <a:p>
                      <a:r>
                        <a:rPr lang="en-US" sz="1200" dirty="0"/>
                        <a:t>High End/high ticket/high priced/expensive/luxury</a:t>
                      </a:r>
                    </a:p>
                  </a:txBody>
                  <a:tcPr/>
                </a:tc>
                <a:extLst>
                  <a:ext uri="{0D108BD9-81ED-4DB2-BD59-A6C34878D82A}">
                    <a16:rowId xmlns:a16="http://schemas.microsoft.com/office/drawing/2014/main" val="1623161684"/>
                  </a:ext>
                </a:extLst>
              </a:tr>
              <a:tr h="370840">
                <a:tc>
                  <a:txBody>
                    <a:bodyPr/>
                    <a:lstStyle/>
                    <a:p>
                      <a:endParaRPr lang="en-US" sz="1200" dirty="0"/>
                    </a:p>
                  </a:txBody>
                  <a:tcPr/>
                </a:tc>
                <a:tc>
                  <a:txBody>
                    <a:bodyPr/>
                    <a:lstStyle/>
                    <a:p>
                      <a:r>
                        <a:rPr lang="en-US" sz="1200" dirty="0"/>
                        <a:t>Business Services/conceptual services, technical solutions, custom engineered solutions, commodities</a:t>
                      </a:r>
                    </a:p>
                  </a:txBody>
                  <a:tcPr/>
                </a:tc>
                <a:extLst>
                  <a:ext uri="{0D108BD9-81ED-4DB2-BD59-A6C34878D82A}">
                    <a16:rowId xmlns:a16="http://schemas.microsoft.com/office/drawing/2014/main" val="226536799"/>
                  </a:ext>
                </a:extLst>
              </a:tr>
              <a:tr h="370840">
                <a:tc>
                  <a:txBody>
                    <a:bodyPr/>
                    <a:lstStyle/>
                    <a:p>
                      <a:r>
                        <a:rPr lang="en-US" sz="1200" dirty="0"/>
                        <a:t>To</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Presidents, c-level, top executives, directors, management, Buyers, homeowners, owners</a:t>
                      </a:r>
                    </a:p>
                    <a:p>
                      <a:endParaRPr lang="en-US" sz="1200" dirty="0"/>
                    </a:p>
                  </a:txBody>
                  <a:tcPr/>
                </a:tc>
                <a:extLst>
                  <a:ext uri="{0D108BD9-81ED-4DB2-BD59-A6C34878D82A}">
                    <a16:rowId xmlns:a16="http://schemas.microsoft.com/office/drawing/2014/main" val="685524799"/>
                  </a:ext>
                </a:extLst>
              </a:tr>
              <a:tr h="370840">
                <a:tc>
                  <a:txBody>
                    <a:bodyPr/>
                    <a:lstStyle/>
                    <a:p>
                      <a:r>
                        <a:rPr lang="en-US" sz="1200" dirty="0"/>
                        <a:t>Of</a:t>
                      </a:r>
                    </a:p>
                  </a:txBody>
                  <a:tcPr/>
                </a:tc>
                <a:tc>
                  <a:txBody>
                    <a:bodyPr/>
                    <a:lstStyle/>
                    <a:p>
                      <a:r>
                        <a:rPr lang="en-US" sz="1200" dirty="0"/>
                        <a:t>Large corporations, Professional firms, fortune 1000 companies, small businesses, manufacturers, distributors, Hotels, government agencies, institutions, medium sized companies, retail establishments </a:t>
                      </a:r>
                    </a:p>
                  </a:txBody>
                  <a:tcPr/>
                </a:tc>
                <a:extLst>
                  <a:ext uri="{0D108BD9-81ED-4DB2-BD59-A6C34878D82A}">
                    <a16:rowId xmlns:a16="http://schemas.microsoft.com/office/drawing/2014/main" val="346835487"/>
                  </a:ext>
                </a:extLst>
              </a:tr>
              <a:tr h="370840">
                <a:tc>
                  <a:txBody>
                    <a:bodyPr/>
                    <a:lstStyle/>
                    <a:p>
                      <a:r>
                        <a:rPr lang="en-US" sz="1200" dirty="0"/>
                        <a:t>In a</a:t>
                      </a:r>
                    </a:p>
                  </a:txBody>
                  <a:tcPr/>
                </a:tc>
                <a:tc>
                  <a:txBody>
                    <a:bodyPr/>
                    <a:lstStyle/>
                    <a:p>
                      <a:r>
                        <a:rPr lang="en-US" sz="1200" dirty="0"/>
                        <a:t>Competitive market, long sell cycle, short sell cycle, one call close, two call close. </a:t>
                      </a:r>
                    </a:p>
                  </a:txBody>
                  <a:tcPr/>
                </a:tc>
                <a:extLst>
                  <a:ext uri="{0D108BD9-81ED-4DB2-BD59-A6C34878D82A}">
                    <a16:rowId xmlns:a16="http://schemas.microsoft.com/office/drawing/2014/main" val="2035770264"/>
                  </a:ext>
                </a:extLst>
              </a:tr>
              <a:tr h="370840">
                <a:tc>
                  <a:txBody>
                    <a:bodyPr/>
                    <a:lstStyle/>
                    <a:p>
                      <a:r>
                        <a:rPr lang="en-US" sz="1200" dirty="0"/>
                        <a:t>Against an</a:t>
                      </a:r>
                    </a:p>
                  </a:txBody>
                  <a:tcPr/>
                </a:tc>
                <a:tc>
                  <a:txBody>
                    <a:bodyPr/>
                    <a:lstStyle/>
                    <a:p>
                      <a:r>
                        <a:rPr lang="en-US" sz="1200" dirty="0"/>
                        <a:t>Incumbent vendor, established vendor, industry leader, price leader</a:t>
                      </a:r>
                    </a:p>
                  </a:txBody>
                  <a:tcPr/>
                </a:tc>
                <a:extLst>
                  <a:ext uri="{0D108BD9-81ED-4DB2-BD59-A6C34878D82A}">
                    <a16:rowId xmlns:a16="http://schemas.microsoft.com/office/drawing/2014/main" val="3507975496"/>
                  </a:ext>
                </a:extLst>
              </a:tr>
            </a:tbl>
          </a:graphicData>
        </a:graphic>
      </p:graphicFrame>
      <p:sp>
        <p:nvSpPr>
          <p:cNvPr id="6" name="Rectangle 5">
            <a:extLst>
              <a:ext uri="{FF2B5EF4-FFF2-40B4-BE49-F238E27FC236}">
                <a16:creationId xmlns:a16="http://schemas.microsoft.com/office/drawing/2014/main" id="{A4C0579B-29A4-BB41-ACC3-DD61AAC51C85}"/>
              </a:ext>
            </a:extLst>
          </p:cNvPr>
          <p:cNvSpPr/>
          <p:nvPr/>
        </p:nvSpPr>
        <p:spPr>
          <a:xfrm>
            <a:off x="0" y="8798511"/>
            <a:ext cx="6858000" cy="11074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 clock&#10;&#10;Description automatically generated">
            <a:extLst>
              <a:ext uri="{FF2B5EF4-FFF2-40B4-BE49-F238E27FC236}">
                <a16:creationId xmlns:a16="http://schemas.microsoft.com/office/drawing/2014/main" id="{4E793F75-2529-3D46-A2DB-602DFA108DE3}"/>
              </a:ext>
            </a:extLst>
          </p:cNvPr>
          <p:cNvPicPr>
            <a:picLocks noChangeAspect="1"/>
          </p:cNvPicPr>
          <p:nvPr/>
        </p:nvPicPr>
        <p:blipFill>
          <a:blip r:embed="rId2"/>
          <a:stretch>
            <a:fillRect/>
          </a:stretch>
        </p:blipFill>
        <p:spPr>
          <a:xfrm>
            <a:off x="4876378" y="8976929"/>
            <a:ext cx="1777605" cy="747354"/>
          </a:xfrm>
          <a:prstGeom prst="rect">
            <a:avLst/>
          </a:prstGeom>
        </p:spPr>
      </p:pic>
      <p:sp>
        <p:nvSpPr>
          <p:cNvPr id="8" name="TextBox 7">
            <a:extLst>
              <a:ext uri="{FF2B5EF4-FFF2-40B4-BE49-F238E27FC236}">
                <a16:creationId xmlns:a16="http://schemas.microsoft.com/office/drawing/2014/main" id="{4C1929AA-1861-0D4E-8DFD-187127F61263}"/>
              </a:ext>
            </a:extLst>
          </p:cNvPr>
          <p:cNvSpPr txBox="1"/>
          <p:nvPr/>
        </p:nvSpPr>
        <p:spPr>
          <a:xfrm>
            <a:off x="144966" y="8937979"/>
            <a:ext cx="4527395" cy="877163"/>
          </a:xfrm>
          <a:prstGeom prst="rect">
            <a:avLst/>
          </a:prstGeom>
          <a:noFill/>
        </p:spPr>
        <p:txBody>
          <a:bodyPr wrap="square" rtlCol="0">
            <a:spAutoFit/>
          </a:bodyPr>
          <a:lstStyle/>
          <a:p>
            <a:r>
              <a:rPr lang="en-US" sz="1000" dirty="0"/>
              <a:t>The information in this document is taken from the Objective Management Group (OMG) Recruitment Guide. Objective Assessment is a partner of OMG and provides specialist sales recruitment services.</a:t>
            </a:r>
          </a:p>
          <a:p>
            <a:r>
              <a:rPr lang="en-GB" sz="1000" dirty="0"/>
              <a:t>© Copyright Objective Management Group, Inc</a:t>
            </a:r>
            <a:endParaRPr lang="en-US" sz="1100" dirty="0"/>
          </a:p>
          <a:p>
            <a:r>
              <a:rPr lang="en-US" sz="1000" dirty="0"/>
              <a:t>Find out more at </a:t>
            </a:r>
            <a:r>
              <a:rPr lang="en-US" sz="1000" dirty="0">
                <a:hlinkClick r:id="rId3"/>
              </a:rPr>
              <a:t>www.objectiveassessment.co.uk/sales-recruitment</a:t>
            </a:r>
            <a:endParaRPr lang="en-US" sz="1000" dirty="0"/>
          </a:p>
        </p:txBody>
      </p:sp>
    </p:spTree>
    <p:extLst>
      <p:ext uri="{BB962C8B-B14F-4D97-AF65-F5344CB8AC3E}">
        <p14:creationId xmlns:p14="http://schemas.microsoft.com/office/powerpoint/2010/main" val="192884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34E6B6-6908-1A4C-BB84-5E6EBDB6EBF6}"/>
              </a:ext>
            </a:extLst>
          </p:cNvPr>
          <p:cNvSpPr>
            <a:spLocks noGrp="1"/>
          </p:cNvSpPr>
          <p:nvPr>
            <p:ph idx="1"/>
          </p:nvPr>
        </p:nvSpPr>
        <p:spPr>
          <a:xfrm>
            <a:off x="382277" y="625039"/>
            <a:ext cx="5915025" cy="289932"/>
          </a:xfrm>
        </p:spPr>
        <p:txBody>
          <a:bodyPr>
            <a:normAutofit/>
          </a:bodyPr>
          <a:lstStyle/>
          <a:p>
            <a:pPr marL="0" indent="0">
              <a:buNone/>
            </a:pPr>
            <a:r>
              <a:rPr lang="en-US" sz="1200" b="1" dirty="0">
                <a:solidFill>
                  <a:schemeClr val="bg2">
                    <a:lumMod val="25000"/>
                  </a:schemeClr>
                </a:solidFill>
              </a:rPr>
              <a:t>You must:</a:t>
            </a:r>
          </a:p>
        </p:txBody>
      </p:sp>
      <p:graphicFrame>
        <p:nvGraphicFramePr>
          <p:cNvPr id="8" name="Table 7">
            <a:extLst>
              <a:ext uri="{FF2B5EF4-FFF2-40B4-BE49-F238E27FC236}">
                <a16:creationId xmlns:a16="http://schemas.microsoft.com/office/drawing/2014/main" id="{E8AB4604-FE23-1E4B-9518-EC70C03C6F0C}"/>
              </a:ext>
            </a:extLst>
          </p:cNvPr>
          <p:cNvGraphicFramePr>
            <a:graphicFrameLocks noGrp="1"/>
          </p:cNvGraphicFramePr>
          <p:nvPr>
            <p:extLst>
              <p:ext uri="{D42A27DB-BD31-4B8C-83A1-F6EECF244321}">
                <p14:modId xmlns:p14="http://schemas.microsoft.com/office/powerpoint/2010/main" val="2440414311"/>
              </p:ext>
            </p:extLst>
          </p:nvPr>
        </p:nvGraphicFramePr>
        <p:xfrm>
          <a:off x="382277" y="1009185"/>
          <a:ext cx="6085430" cy="1554480"/>
        </p:xfrm>
        <a:graphic>
          <a:graphicData uri="http://schemas.openxmlformats.org/drawingml/2006/table">
            <a:tbl>
              <a:tblPr firstRow="1" bandRow="1">
                <a:tableStyleId>{5C22544A-7EE6-4342-B048-85BDC9FD1C3A}</a:tableStyleId>
              </a:tblPr>
              <a:tblGrid>
                <a:gridCol w="1703001">
                  <a:extLst>
                    <a:ext uri="{9D8B030D-6E8A-4147-A177-3AD203B41FA5}">
                      <a16:colId xmlns:a16="http://schemas.microsoft.com/office/drawing/2014/main" val="470303529"/>
                    </a:ext>
                  </a:extLst>
                </a:gridCol>
                <a:gridCol w="4382429">
                  <a:extLst>
                    <a:ext uri="{9D8B030D-6E8A-4147-A177-3AD203B41FA5}">
                      <a16:colId xmlns:a16="http://schemas.microsoft.com/office/drawing/2014/main" val="940640467"/>
                    </a:ext>
                  </a:extLst>
                </a:gridCol>
              </a:tblGrid>
              <a:tr h="370840">
                <a:tc>
                  <a:txBody>
                    <a:bodyPr/>
                    <a:lstStyle/>
                    <a:p>
                      <a:r>
                        <a:rPr lang="en-US" sz="1200" dirty="0"/>
                        <a:t>Common text in the ad</a:t>
                      </a:r>
                    </a:p>
                  </a:txBody>
                  <a:tcPr>
                    <a:solidFill>
                      <a:srgbClr val="00BFB3"/>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Possible Inclusion – highlight/circle the necessary inclusions</a:t>
                      </a:r>
                    </a:p>
                    <a:p>
                      <a:endParaRPr lang="en-US" sz="1200" dirty="0"/>
                    </a:p>
                  </a:txBody>
                  <a:tcPr>
                    <a:solidFill>
                      <a:srgbClr val="00BFB3"/>
                    </a:solidFill>
                  </a:tcPr>
                </a:tc>
                <a:extLst>
                  <a:ext uri="{0D108BD9-81ED-4DB2-BD59-A6C34878D82A}">
                    <a16:rowId xmlns:a16="http://schemas.microsoft.com/office/drawing/2014/main" val="678448831"/>
                  </a:ext>
                </a:extLst>
              </a:tr>
              <a:tr h="370840">
                <a:tc>
                  <a:txBody>
                    <a:bodyPr/>
                    <a:lstStyle/>
                    <a:p>
                      <a:r>
                        <a:rPr lang="en-US" sz="1200" dirty="0"/>
                        <a:t>Excel at</a:t>
                      </a:r>
                    </a:p>
                  </a:txBody>
                  <a:tcPr/>
                </a:tc>
                <a:tc>
                  <a:txBody>
                    <a:bodyPr/>
                    <a:lstStyle/>
                    <a:p>
                      <a:r>
                        <a:rPr lang="en-US" sz="1200" dirty="0"/>
                        <a:t>Finding and closing new opportunities, finding new opportunities, building relationships, growing existing accounts, servicing existing accounts</a:t>
                      </a:r>
                    </a:p>
                  </a:txBody>
                  <a:tcPr/>
                </a:tc>
                <a:extLst>
                  <a:ext uri="{0D108BD9-81ED-4DB2-BD59-A6C34878D82A}">
                    <a16:rowId xmlns:a16="http://schemas.microsoft.com/office/drawing/2014/main" val="3266166810"/>
                  </a:ext>
                </a:extLst>
              </a:tr>
              <a:tr h="370840">
                <a:tc>
                  <a:txBody>
                    <a:bodyPr/>
                    <a:lstStyle/>
                    <a:p>
                      <a:r>
                        <a:rPr lang="en-US" sz="1200" dirty="0"/>
                        <a:t>And have</a:t>
                      </a:r>
                    </a:p>
                  </a:txBody>
                  <a:tcPr/>
                </a:tc>
                <a:tc>
                  <a:txBody>
                    <a:bodyPr/>
                    <a:lstStyle/>
                    <a:p>
                      <a:r>
                        <a:rPr lang="en-US" sz="1200" dirty="0"/>
                        <a:t>Strong closing skills, excellent listening skills, excellent analytical skills, excellent problem-solving skills, consultative selling skills</a:t>
                      </a:r>
                    </a:p>
                  </a:txBody>
                  <a:tcPr/>
                </a:tc>
                <a:extLst>
                  <a:ext uri="{0D108BD9-81ED-4DB2-BD59-A6C34878D82A}">
                    <a16:rowId xmlns:a16="http://schemas.microsoft.com/office/drawing/2014/main" val="211587304"/>
                  </a:ext>
                </a:extLst>
              </a:tr>
            </a:tbl>
          </a:graphicData>
        </a:graphic>
      </p:graphicFrame>
      <p:graphicFrame>
        <p:nvGraphicFramePr>
          <p:cNvPr id="9" name="Table 8">
            <a:extLst>
              <a:ext uri="{FF2B5EF4-FFF2-40B4-BE49-F238E27FC236}">
                <a16:creationId xmlns:a16="http://schemas.microsoft.com/office/drawing/2014/main" id="{C8F25C5A-1B52-884D-8097-872499961C56}"/>
              </a:ext>
            </a:extLst>
          </p:cNvPr>
          <p:cNvGraphicFramePr>
            <a:graphicFrameLocks noGrp="1"/>
          </p:cNvGraphicFramePr>
          <p:nvPr>
            <p:extLst>
              <p:ext uri="{D42A27DB-BD31-4B8C-83A1-F6EECF244321}">
                <p14:modId xmlns:p14="http://schemas.microsoft.com/office/powerpoint/2010/main" val="1441295848"/>
              </p:ext>
            </p:extLst>
          </p:nvPr>
        </p:nvGraphicFramePr>
        <p:xfrm>
          <a:off x="378269" y="3339050"/>
          <a:ext cx="6085430" cy="1371600"/>
        </p:xfrm>
        <a:graphic>
          <a:graphicData uri="http://schemas.openxmlformats.org/drawingml/2006/table">
            <a:tbl>
              <a:tblPr firstRow="1" bandRow="1">
                <a:tableStyleId>{5C22544A-7EE6-4342-B048-85BDC9FD1C3A}</a:tableStyleId>
              </a:tblPr>
              <a:tblGrid>
                <a:gridCol w="1703001">
                  <a:extLst>
                    <a:ext uri="{9D8B030D-6E8A-4147-A177-3AD203B41FA5}">
                      <a16:colId xmlns:a16="http://schemas.microsoft.com/office/drawing/2014/main" val="470303529"/>
                    </a:ext>
                  </a:extLst>
                </a:gridCol>
                <a:gridCol w="4382429">
                  <a:extLst>
                    <a:ext uri="{9D8B030D-6E8A-4147-A177-3AD203B41FA5}">
                      <a16:colId xmlns:a16="http://schemas.microsoft.com/office/drawing/2014/main" val="940640467"/>
                    </a:ext>
                  </a:extLst>
                </a:gridCol>
              </a:tblGrid>
              <a:tr h="370840">
                <a:tc>
                  <a:txBody>
                    <a:bodyPr/>
                    <a:lstStyle/>
                    <a:p>
                      <a:r>
                        <a:rPr lang="en-US" sz="1200" dirty="0"/>
                        <a:t>Common text in the ad</a:t>
                      </a:r>
                    </a:p>
                  </a:txBody>
                  <a:tcPr>
                    <a:solidFill>
                      <a:srgbClr val="00BFB3"/>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Possible Inclusion – highlight/circle the necessary inclusions</a:t>
                      </a:r>
                    </a:p>
                    <a:p>
                      <a:endParaRPr lang="en-US" sz="1200" dirty="0"/>
                    </a:p>
                  </a:txBody>
                  <a:tcPr>
                    <a:solidFill>
                      <a:srgbClr val="00BFB3"/>
                    </a:solidFill>
                  </a:tcPr>
                </a:tc>
                <a:extLst>
                  <a:ext uri="{0D108BD9-81ED-4DB2-BD59-A6C34878D82A}">
                    <a16:rowId xmlns:a16="http://schemas.microsoft.com/office/drawing/2014/main" val="678448831"/>
                  </a:ext>
                </a:extLst>
              </a:tr>
              <a:tr h="370840">
                <a:tc>
                  <a:txBody>
                    <a:bodyPr/>
                    <a:lstStyle/>
                    <a:p>
                      <a:r>
                        <a:rPr lang="en-US" sz="1200" dirty="0"/>
                        <a:t>Be</a:t>
                      </a:r>
                    </a:p>
                  </a:txBody>
                  <a:tcPr/>
                </a:tc>
                <a:tc>
                  <a:txBody>
                    <a:bodyPr/>
                    <a:lstStyle/>
                    <a:p>
                      <a:r>
                        <a:rPr lang="en-US" sz="1200" dirty="0"/>
                        <a:t>A self starter, highly motivated, goal orientated, memorable, passionate, a high achiever, a hard worker, </a:t>
                      </a:r>
                    </a:p>
                  </a:txBody>
                  <a:tcPr/>
                </a:tc>
                <a:extLst>
                  <a:ext uri="{0D108BD9-81ED-4DB2-BD59-A6C34878D82A}">
                    <a16:rowId xmlns:a16="http://schemas.microsoft.com/office/drawing/2014/main" val="3266166810"/>
                  </a:ext>
                </a:extLst>
              </a:tr>
              <a:tr h="370840">
                <a:tc>
                  <a:txBody>
                    <a:bodyPr/>
                    <a:lstStyle/>
                    <a:p>
                      <a:r>
                        <a:rPr lang="en-US" sz="1200" dirty="0"/>
                        <a:t>And</a:t>
                      </a:r>
                    </a:p>
                  </a:txBody>
                  <a:tcPr/>
                </a:tc>
                <a:tc>
                  <a:txBody>
                    <a:bodyPr/>
                    <a:lstStyle/>
                    <a:p>
                      <a:r>
                        <a:rPr lang="en-US" sz="1200" dirty="0"/>
                        <a:t>Work without supervision, work well as part of a team, be willing to travel X%  of the time. </a:t>
                      </a:r>
                    </a:p>
                  </a:txBody>
                  <a:tcPr/>
                </a:tc>
                <a:extLst>
                  <a:ext uri="{0D108BD9-81ED-4DB2-BD59-A6C34878D82A}">
                    <a16:rowId xmlns:a16="http://schemas.microsoft.com/office/drawing/2014/main" val="211587304"/>
                  </a:ext>
                </a:extLst>
              </a:tr>
            </a:tbl>
          </a:graphicData>
        </a:graphic>
      </p:graphicFrame>
      <p:sp>
        <p:nvSpPr>
          <p:cNvPr id="10" name="TextBox 9">
            <a:extLst>
              <a:ext uri="{FF2B5EF4-FFF2-40B4-BE49-F238E27FC236}">
                <a16:creationId xmlns:a16="http://schemas.microsoft.com/office/drawing/2014/main" id="{74936A4F-2B3C-B74D-9D3E-22C8529B2002}"/>
              </a:ext>
            </a:extLst>
          </p:cNvPr>
          <p:cNvSpPr txBox="1"/>
          <p:nvPr/>
        </p:nvSpPr>
        <p:spPr>
          <a:xfrm>
            <a:off x="382277" y="2982215"/>
            <a:ext cx="1524582" cy="276999"/>
          </a:xfrm>
          <a:prstGeom prst="rect">
            <a:avLst/>
          </a:prstGeom>
          <a:noFill/>
        </p:spPr>
        <p:txBody>
          <a:bodyPr wrap="square" rtlCol="0">
            <a:spAutoFit/>
          </a:bodyPr>
          <a:lstStyle/>
          <a:p>
            <a:r>
              <a:rPr lang="en-US" sz="1200" b="1" dirty="0">
                <a:solidFill>
                  <a:schemeClr val="bg2">
                    <a:lumMod val="25000"/>
                  </a:schemeClr>
                </a:solidFill>
              </a:rPr>
              <a:t>You Should:</a:t>
            </a:r>
          </a:p>
        </p:txBody>
      </p:sp>
      <p:sp>
        <p:nvSpPr>
          <p:cNvPr id="11" name="TextBox 10">
            <a:extLst>
              <a:ext uri="{FF2B5EF4-FFF2-40B4-BE49-F238E27FC236}">
                <a16:creationId xmlns:a16="http://schemas.microsoft.com/office/drawing/2014/main" id="{F58F7612-765C-2D41-A1CD-20201D401EBC}"/>
              </a:ext>
            </a:extLst>
          </p:cNvPr>
          <p:cNvSpPr txBox="1"/>
          <p:nvPr/>
        </p:nvSpPr>
        <p:spPr>
          <a:xfrm>
            <a:off x="285924" y="5002832"/>
            <a:ext cx="6177775" cy="461665"/>
          </a:xfrm>
          <a:prstGeom prst="rect">
            <a:avLst/>
          </a:prstGeom>
          <a:noFill/>
        </p:spPr>
        <p:txBody>
          <a:bodyPr wrap="square" rtlCol="0">
            <a:spAutoFit/>
          </a:bodyPr>
          <a:lstStyle/>
          <a:p>
            <a:r>
              <a:rPr lang="en-US" sz="1200" dirty="0"/>
              <a:t>Experience with X (use type or size example of competitive business or industries that can also serve to mask your own business) helpful but not required. </a:t>
            </a:r>
          </a:p>
        </p:txBody>
      </p:sp>
      <p:sp>
        <p:nvSpPr>
          <p:cNvPr id="7" name="Rectangle 6">
            <a:extLst>
              <a:ext uri="{FF2B5EF4-FFF2-40B4-BE49-F238E27FC236}">
                <a16:creationId xmlns:a16="http://schemas.microsoft.com/office/drawing/2014/main" id="{78768D61-3B50-9A4E-B17B-379F80EC2562}"/>
              </a:ext>
            </a:extLst>
          </p:cNvPr>
          <p:cNvSpPr/>
          <p:nvPr/>
        </p:nvSpPr>
        <p:spPr>
          <a:xfrm>
            <a:off x="0" y="8798511"/>
            <a:ext cx="6858000" cy="11074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rawing, clock&#10;&#10;Description automatically generated">
            <a:extLst>
              <a:ext uri="{FF2B5EF4-FFF2-40B4-BE49-F238E27FC236}">
                <a16:creationId xmlns:a16="http://schemas.microsoft.com/office/drawing/2014/main" id="{F24D54FF-C1A2-0E4A-8AD2-9DB06409F7AA}"/>
              </a:ext>
            </a:extLst>
          </p:cNvPr>
          <p:cNvPicPr>
            <a:picLocks noChangeAspect="1"/>
          </p:cNvPicPr>
          <p:nvPr/>
        </p:nvPicPr>
        <p:blipFill>
          <a:blip r:embed="rId2"/>
          <a:stretch>
            <a:fillRect/>
          </a:stretch>
        </p:blipFill>
        <p:spPr>
          <a:xfrm>
            <a:off x="4876378" y="8976929"/>
            <a:ext cx="1777605" cy="747354"/>
          </a:xfrm>
          <a:prstGeom prst="rect">
            <a:avLst/>
          </a:prstGeom>
        </p:spPr>
      </p:pic>
      <p:sp>
        <p:nvSpPr>
          <p:cNvPr id="13" name="TextBox 12">
            <a:extLst>
              <a:ext uri="{FF2B5EF4-FFF2-40B4-BE49-F238E27FC236}">
                <a16:creationId xmlns:a16="http://schemas.microsoft.com/office/drawing/2014/main" id="{022F3122-DADC-FB45-B224-CC4A252668CC}"/>
              </a:ext>
            </a:extLst>
          </p:cNvPr>
          <p:cNvSpPr txBox="1"/>
          <p:nvPr/>
        </p:nvSpPr>
        <p:spPr>
          <a:xfrm>
            <a:off x="144966" y="8937979"/>
            <a:ext cx="4527395" cy="877163"/>
          </a:xfrm>
          <a:prstGeom prst="rect">
            <a:avLst/>
          </a:prstGeom>
          <a:noFill/>
        </p:spPr>
        <p:txBody>
          <a:bodyPr wrap="square" rtlCol="0">
            <a:spAutoFit/>
          </a:bodyPr>
          <a:lstStyle/>
          <a:p>
            <a:r>
              <a:rPr lang="en-US" sz="1000" dirty="0"/>
              <a:t>The information in this document is taken from the Objective Management Group (OMG) Recruitment Guide. Objective Assessment is a partner of OMG and provides specialist sales recruitment services.</a:t>
            </a:r>
          </a:p>
          <a:p>
            <a:r>
              <a:rPr lang="en-GB" sz="1000" dirty="0"/>
              <a:t>© Copyright Objective Management Group, Inc</a:t>
            </a:r>
            <a:endParaRPr lang="en-US" sz="1100" dirty="0"/>
          </a:p>
          <a:p>
            <a:r>
              <a:rPr lang="en-US" sz="1000" dirty="0"/>
              <a:t>Find out more at </a:t>
            </a:r>
            <a:r>
              <a:rPr lang="en-US" sz="1000" dirty="0">
                <a:hlinkClick r:id="rId3"/>
              </a:rPr>
              <a:t>www.objectiveassessment.co.uk/sales-recruitment</a:t>
            </a:r>
            <a:endParaRPr lang="en-US" sz="1000" dirty="0"/>
          </a:p>
        </p:txBody>
      </p:sp>
    </p:spTree>
    <p:extLst>
      <p:ext uri="{BB962C8B-B14F-4D97-AF65-F5344CB8AC3E}">
        <p14:creationId xmlns:p14="http://schemas.microsoft.com/office/powerpoint/2010/main" val="204503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F4843B-D42B-C84B-ABE2-32E5EE8313B1}"/>
              </a:ext>
            </a:extLst>
          </p:cNvPr>
          <p:cNvSpPr>
            <a:spLocks noGrp="1"/>
          </p:cNvSpPr>
          <p:nvPr>
            <p:ph idx="1"/>
          </p:nvPr>
        </p:nvSpPr>
        <p:spPr>
          <a:xfrm>
            <a:off x="249480" y="2235571"/>
            <a:ext cx="6404503" cy="6285266"/>
          </a:xfrm>
        </p:spPr>
        <p:txBody>
          <a:bodyPr>
            <a:normAutofit/>
          </a:bodyPr>
          <a:lstStyle/>
          <a:p>
            <a:pPr marL="0" indent="0">
              <a:buNone/>
            </a:pPr>
            <a:r>
              <a:rPr lang="en-US" sz="1200" dirty="0">
                <a:solidFill>
                  <a:schemeClr val="bg2">
                    <a:lumMod val="25000"/>
                  </a:schemeClr>
                </a:solidFill>
              </a:rPr>
              <a:t>The interview is an opportunity to meet, observe and question a viable candidate who has met all of the preliminary requirements for a position. </a:t>
            </a:r>
          </a:p>
          <a:p>
            <a:pPr marL="0" indent="0">
              <a:buNone/>
            </a:pPr>
            <a:r>
              <a:rPr lang="en-US" sz="1200" dirty="0">
                <a:solidFill>
                  <a:schemeClr val="bg2">
                    <a:lumMod val="25000"/>
                  </a:schemeClr>
                </a:solidFill>
              </a:rPr>
              <a:t>The interview is not the time to verify information on the employment application, the length of previous employment or a candidate’s interest in the position. </a:t>
            </a:r>
            <a:r>
              <a:rPr lang="en-GB" sz="1200" b="1" dirty="0">
                <a:solidFill>
                  <a:schemeClr val="bg2">
                    <a:lumMod val="25000"/>
                  </a:schemeClr>
                </a:solidFill>
              </a:rPr>
              <a:t>Be tough in the first interview. </a:t>
            </a:r>
            <a:r>
              <a:rPr lang="en-GB" sz="1200" dirty="0">
                <a:solidFill>
                  <a:schemeClr val="bg2">
                    <a:lumMod val="25000"/>
                  </a:schemeClr>
                </a:solidFill>
              </a:rPr>
              <a:t>Salespeople face tough situations. You’ll never have a better opportunity to see how well they handle tough situations than in the first interview. </a:t>
            </a:r>
            <a:endParaRPr lang="en-US" sz="1200" dirty="0">
              <a:solidFill>
                <a:schemeClr val="bg2">
                  <a:lumMod val="25000"/>
                </a:schemeClr>
              </a:solidFill>
            </a:endParaRPr>
          </a:p>
          <a:p>
            <a:pPr marL="0" indent="0">
              <a:buNone/>
            </a:pPr>
            <a:r>
              <a:rPr lang="en-US" sz="1200" b="1" dirty="0">
                <a:solidFill>
                  <a:schemeClr val="bg2">
                    <a:lumMod val="25000"/>
                  </a:schemeClr>
                </a:solidFill>
              </a:rPr>
              <a:t>Suggested interview sequence:</a:t>
            </a:r>
          </a:p>
          <a:p>
            <a:pPr>
              <a:buBlip>
                <a:blip r:embed="rId2"/>
              </a:buBlip>
            </a:pPr>
            <a:r>
              <a:rPr lang="en-US" sz="1200" dirty="0">
                <a:solidFill>
                  <a:schemeClr val="bg2">
                    <a:lumMod val="25000"/>
                  </a:schemeClr>
                </a:solidFill>
              </a:rPr>
              <a:t>Introduction</a:t>
            </a:r>
          </a:p>
          <a:p>
            <a:pPr>
              <a:buBlip>
                <a:blip r:embed="rId2"/>
              </a:buBlip>
            </a:pPr>
            <a:r>
              <a:rPr lang="en-US" sz="1200" dirty="0">
                <a:solidFill>
                  <a:schemeClr val="bg2">
                    <a:lumMod val="25000"/>
                  </a:schemeClr>
                </a:solidFill>
              </a:rPr>
              <a:t>CV questioning</a:t>
            </a:r>
          </a:p>
          <a:p>
            <a:pPr>
              <a:buBlip>
                <a:blip r:embed="rId2"/>
              </a:buBlip>
            </a:pPr>
            <a:r>
              <a:rPr lang="en-US" sz="1200" dirty="0">
                <a:solidFill>
                  <a:schemeClr val="bg2">
                    <a:lumMod val="25000"/>
                  </a:schemeClr>
                </a:solidFill>
              </a:rPr>
              <a:t>Assessment questioning </a:t>
            </a:r>
          </a:p>
          <a:p>
            <a:pPr>
              <a:buBlip>
                <a:blip r:embed="rId2"/>
              </a:buBlip>
            </a:pPr>
            <a:r>
              <a:rPr lang="en-US" sz="1200" dirty="0">
                <a:solidFill>
                  <a:schemeClr val="bg2">
                    <a:lumMod val="25000"/>
                  </a:schemeClr>
                </a:solidFill>
              </a:rPr>
              <a:t>General questioning</a:t>
            </a:r>
          </a:p>
          <a:p>
            <a:pPr>
              <a:buBlip>
                <a:blip r:embed="rId2"/>
              </a:buBlip>
            </a:pPr>
            <a:r>
              <a:rPr lang="en-US" sz="1200" dirty="0">
                <a:solidFill>
                  <a:schemeClr val="bg2">
                    <a:lumMod val="25000"/>
                  </a:schemeClr>
                </a:solidFill>
              </a:rPr>
              <a:t>End interview</a:t>
            </a:r>
            <a:br>
              <a:rPr lang="en-US" sz="1200" dirty="0">
                <a:solidFill>
                  <a:schemeClr val="bg2">
                    <a:lumMod val="25000"/>
                  </a:schemeClr>
                </a:solidFill>
              </a:rPr>
            </a:br>
            <a:endParaRPr lang="en-US" sz="1200" dirty="0">
              <a:solidFill>
                <a:schemeClr val="bg2">
                  <a:lumMod val="25000"/>
                </a:schemeClr>
              </a:solidFill>
            </a:endParaRPr>
          </a:p>
          <a:p>
            <a:pPr marL="0" indent="0">
              <a:buNone/>
            </a:pPr>
            <a:r>
              <a:rPr lang="en-US" sz="1200" b="1" dirty="0">
                <a:solidFill>
                  <a:schemeClr val="bg2">
                    <a:lumMod val="25000"/>
                  </a:schemeClr>
                </a:solidFill>
              </a:rPr>
              <a:t>Interview tips:</a:t>
            </a:r>
          </a:p>
          <a:p>
            <a:pPr>
              <a:buBlip>
                <a:blip r:embed="rId2"/>
              </a:buBlip>
            </a:pPr>
            <a:r>
              <a:rPr lang="en-US" sz="1200" dirty="0">
                <a:solidFill>
                  <a:schemeClr val="bg2">
                    <a:lumMod val="25000"/>
                  </a:schemeClr>
                </a:solidFill>
              </a:rPr>
              <a:t>Do not attempt to develop rapport. The only way you’ll learn if they can do it is to let them try.</a:t>
            </a:r>
          </a:p>
          <a:p>
            <a:pPr>
              <a:buBlip>
                <a:blip r:embed="rId2"/>
              </a:buBlip>
            </a:pPr>
            <a:r>
              <a:rPr lang="en-US" sz="1200" dirty="0">
                <a:solidFill>
                  <a:schemeClr val="bg2">
                    <a:lumMod val="25000"/>
                  </a:schemeClr>
                </a:solidFill>
              </a:rPr>
              <a:t>Keep candidates on the defensive. That way you’ll know how the candidate will respond with tough prospects.</a:t>
            </a:r>
          </a:p>
          <a:p>
            <a:pPr>
              <a:buBlip>
                <a:blip r:embed="rId2"/>
              </a:buBlip>
            </a:pPr>
            <a:r>
              <a:rPr lang="en-US" sz="1200" dirty="0">
                <a:solidFill>
                  <a:schemeClr val="bg2">
                    <a:lumMod val="25000"/>
                  </a:schemeClr>
                </a:solidFill>
              </a:rPr>
              <a:t>Be professional and respectful.</a:t>
            </a:r>
          </a:p>
          <a:p>
            <a:pPr>
              <a:buBlip>
                <a:blip r:embed="rId2"/>
              </a:buBlip>
            </a:pPr>
            <a:r>
              <a:rPr lang="en-US" sz="1200" dirty="0">
                <a:solidFill>
                  <a:schemeClr val="bg2">
                    <a:lumMod val="25000"/>
                  </a:schemeClr>
                </a:solidFill>
              </a:rPr>
              <a:t>Be very direct.</a:t>
            </a:r>
          </a:p>
          <a:p>
            <a:pPr>
              <a:buBlip>
                <a:blip r:embed="rId2"/>
              </a:buBlip>
            </a:pPr>
            <a:r>
              <a:rPr lang="en-US" sz="1200" dirty="0">
                <a:solidFill>
                  <a:schemeClr val="bg2">
                    <a:lumMod val="25000"/>
                  </a:schemeClr>
                </a:solidFill>
              </a:rPr>
              <a:t>End the interview if you know that you won’t be hiring them.</a:t>
            </a:r>
          </a:p>
          <a:p>
            <a:pPr>
              <a:buBlip>
                <a:blip r:embed="rId2"/>
              </a:buBlip>
            </a:pPr>
            <a:r>
              <a:rPr lang="en-US" sz="1200" dirty="0">
                <a:solidFill>
                  <a:schemeClr val="bg2">
                    <a:lumMod val="25000"/>
                  </a:schemeClr>
                </a:solidFill>
              </a:rPr>
              <a:t>Do not become emotional.</a:t>
            </a:r>
          </a:p>
          <a:p>
            <a:pPr>
              <a:buBlip>
                <a:blip r:embed="rId2"/>
              </a:buBlip>
            </a:pPr>
            <a:r>
              <a:rPr lang="en-US" sz="1200" dirty="0">
                <a:solidFill>
                  <a:schemeClr val="bg2">
                    <a:lumMod val="25000"/>
                  </a:schemeClr>
                </a:solidFill>
              </a:rPr>
              <a:t>Two sets of eyes are better than one. The interview should include two interviewers,  or you should conduct two interviews with different interviewers in each one. </a:t>
            </a:r>
          </a:p>
          <a:p>
            <a:pPr>
              <a:buFontTx/>
              <a:buChar char="-"/>
            </a:pPr>
            <a:endParaRPr lang="en-US" sz="1200" dirty="0">
              <a:solidFill>
                <a:schemeClr val="bg2">
                  <a:lumMod val="25000"/>
                </a:schemeClr>
              </a:solidFill>
            </a:endParaRPr>
          </a:p>
        </p:txBody>
      </p:sp>
      <p:sp>
        <p:nvSpPr>
          <p:cNvPr id="4" name="Rectangle 3">
            <a:extLst>
              <a:ext uri="{FF2B5EF4-FFF2-40B4-BE49-F238E27FC236}">
                <a16:creationId xmlns:a16="http://schemas.microsoft.com/office/drawing/2014/main" id="{EB8381E8-04AF-6443-A02B-E6E81B475AB5}"/>
              </a:ext>
            </a:extLst>
          </p:cNvPr>
          <p:cNvSpPr/>
          <p:nvPr/>
        </p:nvSpPr>
        <p:spPr>
          <a:xfrm>
            <a:off x="0" y="181717"/>
            <a:ext cx="6137031" cy="177618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EFF2EE8-1D74-B941-A65F-BE05705B6C75}"/>
              </a:ext>
            </a:extLst>
          </p:cNvPr>
          <p:cNvSpPr txBox="1">
            <a:spLocks/>
          </p:cNvSpPr>
          <p:nvPr/>
        </p:nvSpPr>
        <p:spPr>
          <a:xfrm>
            <a:off x="471487" y="181717"/>
            <a:ext cx="5915025" cy="177618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chemeClr val="bg1"/>
                </a:solidFill>
                <a:latin typeface="+mn-lt"/>
              </a:rPr>
              <a:t>Interviewing Sales Candidates </a:t>
            </a:r>
          </a:p>
        </p:txBody>
      </p:sp>
      <p:sp>
        <p:nvSpPr>
          <p:cNvPr id="6" name="Rectangle 5">
            <a:extLst>
              <a:ext uri="{FF2B5EF4-FFF2-40B4-BE49-F238E27FC236}">
                <a16:creationId xmlns:a16="http://schemas.microsoft.com/office/drawing/2014/main" id="{1AF63CC9-EA7F-2141-9CA1-B11696FE89A7}"/>
              </a:ext>
            </a:extLst>
          </p:cNvPr>
          <p:cNvSpPr/>
          <p:nvPr/>
        </p:nvSpPr>
        <p:spPr>
          <a:xfrm>
            <a:off x="0" y="8798511"/>
            <a:ext cx="6858000" cy="11074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 clock&#10;&#10;Description automatically generated">
            <a:extLst>
              <a:ext uri="{FF2B5EF4-FFF2-40B4-BE49-F238E27FC236}">
                <a16:creationId xmlns:a16="http://schemas.microsoft.com/office/drawing/2014/main" id="{C334FE69-594D-A646-A507-E2C947130A44}"/>
              </a:ext>
            </a:extLst>
          </p:cNvPr>
          <p:cNvPicPr>
            <a:picLocks noChangeAspect="1"/>
          </p:cNvPicPr>
          <p:nvPr/>
        </p:nvPicPr>
        <p:blipFill>
          <a:blip r:embed="rId3"/>
          <a:stretch>
            <a:fillRect/>
          </a:stretch>
        </p:blipFill>
        <p:spPr>
          <a:xfrm>
            <a:off x="4876378" y="8976929"/>
            <a:ext cx="1777605" cy="747354"/>
          </a:xfrm>
          <a:prstGeom prst="rect">
            <a:avLst/>
          </a:prstGeom>
        </p:spPr>
      </p:pic>
      <p:sp>
        <p:nvSpPr>
          <p:cNvPr id="8" name="TextBox 7">
            <a:extLst>
              <a:ext uri="{FF2B5EF4-FFF2-40B4-BE49-F238E27FC236}">
                <a16:creationId xmlns:a16="http://schemas.microsoft.com/office/drawing/2014/main" id="{4FFF4239-BABD-0D4F-9878-7479A69800C8}"/>
              </a:ext>
            </a:extLst>
          </p:cNvPr>
          <p:cNvSpPr txBox="1"/>
          <p:nvPr/>
        </p:nvSpPr>
        <p:spPr>
          <a:xfrm>
            <a:off x="144966" y="8937979"/>
            <a:ext cx="4527395" cy="877163"/>
          </a:xfrm>
          <a:prstGeom prst="rect">
            <a:avLst/>
          </a:prstGeom>
          <a:noFill/>
        </p:spPr>
        <p:txBody>
          <a:bodyPr wrap="square" rtlCol="0">
            <a:spAutoFit/>
          </a:bodyPr>
          <a:lstStyle/>
          <a:p>
            <a:r>
              <a:rPr lang="en-US" sz="1000" dirty="0"/>
              <a:t>The information in this document is taken from the Objective Management Group (OMG) Recruitment Guide. Objective Assessment is a partner of OMG and provides specialist sales recruitment services.</a:t>
            </a:r>
          </a:p>
          <a:p>
            <a:r>
              <a:rPr lang="en-GB" sz="1000" dirty="0"/>
              <a:t>© Copyright Objective Management Group, Inc</a:t>
            </a:r>
            <a:endParaRPr lang="en-US" sz="1100" dirty="0"/>
          </a:p>
          <a:p>
            <a:r>
              <a:rPr lang="en-US" sz="1000" dirty="0"/>
              <a:t>Find out more at </a:t>
            </a:r>
            <a:r>
              <a:rPr lang="en-US" sz="1000" dirty="0">
                <a:hlinkClick r:id="rId4"/>
              </a:rPr>
              <a:t>www.objectiveassessment.co.uk/sales-recruitment</a:t>
            </a:r>
            <a:endParaRPr lang="en-US" sz="1000" dirty="0"/>
          </a:p>
        </p:txBody>
      </p:sp>
    </p:spTree>
    <p:extLst>
      <p:ext uri="{BB962C8B-B14F-4D97-AF65-F5344CB8AC3E}">
        <p14:creationId xmlns:p14="http://schemas.microsoft.com/office/powerpoint/2010/main" val="408331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737A-C316-5E44-9E17-6C925958F256}"/>
              </a:ext>
            </a:extLst>
          </p:cNvPr>
          <p:cNvSpPr>
            <a:spLocks noGrp="1"/>
          </p:cNvSpPr>
          <p:nvPr>
            <p:ph type="title"/>
          </p:nvPr>
        </p:nvSpPr>
        <p:spPr>
          <a:xfrm>
            <a:off x="471488" y="527405"/>
            <a:ext cx="5915025" cy="688078"/>
          </a:xfrm>
        </p:spPr>
        <p:txBody>
          <a:bodyPr>
            <a:normAutofit fontScale="90000"/>
          </a:bodyPr>
          <a:lstStyle/>
          <a:p>
            <a:r>
              <a:rPr lang="en-US" b="1" dirty="0">
                <a:solidFill>
                  <a:srgbClr val="00BFB3"/>
                </a:solidFill>
                <a:latin typeface="+mn-lt"/>
              </a:rPr>
              <a:t>Inventory of Interview Questions:</a:t>
            </a:r>
            <a:endParaRPr lang="en-US" b="1" dirty="0">
              <a:latin typeface="+mn-lt"/>
            </a:endParaRPr>
          </a:p>
        </p:txBody>
      </p:sp>
      <p:graphicFrame>
        <p:nvGraphicFramePr>
          <p:cNvPr id="4" name="Table 3">
            <a:extLst>
              <a:ext uri="{FF2B5EF4-FFF2-40B4-BE49-F238E27FC236}">
                <a16:creationId xmlns:a16="http://schemas.microsoft.com/office/drawing/2014/main" id="{0808DBA8-2E9C-504B-B723-FA773403BB4B}"/>
              </a:ext>
            </a:extLst>
          </p:cNvPr>
          <p:cNvGraphicFramePr>
            <a:graphicFrameLocks noGrp="1"/>
          </p:cNvGraphicFramePr>
          <p:nvPr>
            <p:extLst>
              <p:ext uri="{D42A27DB-BD31-4B8C-83A1-F6EECF244321}">
                <p14:modId xmlns:p14="http://schemas.microsoft.com/office/powerpoint/2010/main" val="1667112864"/>
              </p:ext>
            </p:extLst>
          </p:nvPr>
        </p:nvGraphicFramePr>
        <p:xfrm>
          <a:off x="521494" y="1366102"/>
          <a:ext cx="5815012" cy="6573520"/>
        </p:xfrm>
        <a:graphic>
          <a:graphicData uri="http://schemas.openxmlformats.org/drawingml/2006/table">
            <a:tbl>
              <a:tblPr firstRow="1" bandRow="1">
                <a:tableStyleId>{5C22544A-7EE6-4342-B048-85BDC9FD1C3A}</a:tableStyleId>
              </a:tblPr>
              <a:tblGrid>
                <a:gridCol w="4736132">
                  <a:extLst>
                    <a:ext uri="{9D8B030D-6E8A-4147-A177-3AD203B41FA5}">
                      <a16:colId xmlns:a16="http://schemas.microsoft.com/office/drawing/2014/main" val="1651932800"/>
                    </a:ext>
                  </a:extLst>
                </a:gridCol>
                <a:gridCol w="1078880">
                  <a:extLst>
                    <a:ext uri="{9D8B030D-6E8A-4147-A177-3AD203B41FA5}">
                      <a16:colId xmlns:a16="http://schemas.microsoft.com/office/drawing/2014/main" val="2437239904"/>
                    </a:ext>
                  </a:extLst>
                </a:gridCol>
              </a:tblGrid>
              <a:tr h="370840">
                <a:tc>
                  <a:txBody>
                    <a:bodyPr/>
                    <a:lstStyle/>
                    <a:p>
                      <a:pPr algn="l"/>
                      <a:r>
                        <a:rPr lang="en-US" sz="1200" dirty="0">
                          <a:solidFill>
                            <a:schemeClr val="bg1"/>
                          </a:solidFill>
                        </a:rPr>
                        <a:t>Question</a:t>
                      </a:r>
                    </a:p>
                  </a:txBody>
                  <a:tcPr anchor="ctr">
                    <a:solidFill>
                      <a:srgbClr val="00BFB3"/>
                    </a:solidFill>
                  </a:tcPr>
                </a:tc>
                <a:tc>
                  <a:txBody>
                    <a:bodyPr/>
                    <a:lstStyle/>
                    <a:p>
                      <a:r>
                        <a:rPr lang="en-US" sz="1200" dirty="0">
                          <a:solidFill>
                            <a:schemeClr val="bg1"/>
                          </a:solidFill>
                        </a:rPr>
                        <a:t>Rate their response (1-5)</a:t>
                      </a:r>
                    </a:p>
                  </a:txBody>
                  <a:tcPr>
                    <a:solidFill>
                      <a:srgbClr val="00BFB3"/>
                    </a:solidFill>
                  </a:tcPr>
                </a:tc>
                <a:extLst>
                  <a:ext uri="{0D108BD9-81ED-4DB2-BD59-A6C34878D82A}">
                    <a16:rowId xmlns:a16="http://schemas.microsoft.com/office/drawing/2014/main" val="2617198367"/>
                  </a:ext>
                </a:extLst>
              </a:tr>
              <a:tr h="370840">
                <a:tc>
                  <a:txBody>
                    <a:bodyPr/>
                    <a:lstStyle/>
                    <a:p>
                      <a:r>
                        <a:rPr lang="en-US" sz="1200" dirty="0">
                          <a:solidFill>
                            <a:schemeClr val="bg2">
                              <a:lumMod val="25000"/>
                            </a:schemeClr>
                          </a:solidFill>
                        </a:rPr>
                        <a:t>Why are you looking for a new position?</a:t>
                      </a:r>
                    </a:p>
                  </a:txBody>
                  <a:tcPr/>
                </a:tc>
                <a:tc>
                  <a:txBody>
                    <a:bodyPr/>
                    <a:lstStyle/>
                    <a:p>
                      <a:endParaRPr lang="en-US" sz="1200">
                        <a:solidFill>
                          <a:schemeClr val="bg2">
                            <a:lumMod val="25000"/>
                          </a:schemeClr>
                        </a:solidFill>
                      </a:endParaRPr>
                    </a:p>
                  </a:txBody>
                  <a:tcPr/>
                </a:tc>
                <a:extLst>
                  <a:ext uri="{0D108BD9-81ED-4DB2-BD59-A6C34878D82A}">
                    <a16:rowId xmlns:a16="http://schemas.microsoft.com/office/drawing/2014/main" val="3066665779"/>
                  </a:ext>
                </a:extLst>
              </a:tr>
              <a:tr h="370840">
                <a:tc>
                  <a:txBody>
                    <a:bodyPr/>
                    <a:lstStyle/>
                    <a:p>
                      <a:r>
                        <a:rPr lang="en-US" sz="1200" dirty="0">
                          <a:solidFill>
                            <a:schemeClr val="bg2">
                              <a:lumMod val="25000"/>
                            </a:schemeClr>
                          </a:solidFill>
                        </a:rPr>
                        <a:t>Why did you leave your last job?</a:t>
                      </a:r>
                    </a:p>
                  </a:txBody>
                  <a:tcPr/>
                </a:tc>
                <a:tc>
                  <a:txBody>
                    <a:bodyPr/>
                    <a:lstStyle/>
                    <a:p>
                      <a:endParaRPr lang="en-US" sz="1200">
                        <a:solidFill>
                          <a:schemeClr val="bg2">
                            <a:lumMod val="25000"/>
                          </a:schemeClr>
                        </a:solidFill>
                      </a:endParaRPr>
                    </a:p>
                  </a:txBody>
                  <a:tcPr/>
                </a:tc>
                <a:extLst>
                  <a:ext uri="{0D108BD9-81ED-4DB2-BD59-A6C34878D82A}">
                    <a16:rowId xmlns:a16="http://schemas.microsoft.com/office/drawing/2014/main" val="2909245340"/>
                  </a:ext>
                </a:extLst>
              </a:tr>
              <a:tr h="370840">
                <a:tc>
                  <a:txBody>
                    <a:bodyPr/>
                    <a:lstStyle/>
                    <a:p>
                      <a:r>
                        <a:rPr lang="en-US" sz="1200" dirty="0">
                          <a:solidFill>
                            <a:schemeClr val="bg2">
                              <a:lumMod val="25000"/>
                            </a:schemeClr>
                          </a:solidFill>
                        </a:rPr>
                        <a:t>What interested you about this position?</a:t>
                      </a:r>
                    </a:p>
                  </a:txBody>
                  <a:tcPr/>
                </a:tc>
                <a:tc>
                  <a:txBody>
                    <a:bodyPr/>
                    <a:lstStyle/>
                    <a:p>
                      <a:endParaRPr lang="en-US" sz="1200">
                        <a:solidFill>
                          <a:schemeClr val="bg2">
                            <a:lumMod val="25000"/>
                          </a:schemeClr>
                        </a:solidFill>
                      </a:endParaRPr>
                    </a:p>
                  </a:txBody>
                  <a:tcPr/>
                </a:tc>
                <a:extLst>
                  <a:ext uri="{0D108BD9-81ED-4DB2-BD59-A6C34878D82A}">
                    <a16:rowId xmlns:a16="http://schemas.microsoft.com/office/drawing/2014/main" val="1019646910"/>
                  </a:ext>
                </a:extLst>
              </a:tr>
              <a:tr h="370840">
                <a:tc>
                  <a:txBody>
                    <a:bodyPr/>
                    <a:lstStyle/>
                    <a:p>
                      <a:r>
                        <a:rPr lang="en-US" sz="1200" dirty="0">
                          <a:solidFill>
                            <a:schemeClr val="bg2">
                              <a:lumMod val="25000"/>
                            </a:schemeClr>
                          </a:solidFill>
                        </a:rPr>
                        <a:t>What was it about the ad?</a:t>
                      </a:r>
                    </a:p>
                  </a:txBody>
                  <a:tcPr/>
                </a:tc>
                <a:tc>
                  <a:txBody>
                    <a:bodyPr/>
                    <a:lstStyle/>
                    <a:p>
                      <a:endParaRPr lang="en-US" sz="1200">
                        <a:solidFill>
                          <a:schemeClr val="bg2">
                            <a:lumMod val="25000"/>
                          </a:schemeClr>
                        </a:solidFill>
                      </a:endParaRPr>
                    </a:p>
                  </a:txBody>
                  <a:tcPr/>
                </a:tc>
                <a:extLst>
                  <a:ext uri="{0D108BD9-81ED-4DB2-BD59-A6C34878D82A}">
                    <a16:rowId xmlns:a16="http://schemas.microsoft.com/office/drawing/2014/main" val="781492304"/>
                  </a:ext>
                </a:extLst>
              </a:tr>
              <a:tr h="370840">
                <a:tc>
                  <a:txBody>
                    <a:bodyPr/>
                    <a:lstStyle/>
                    <a:p>
                      <a:r>
                        <a:rPr lang="en-US" sz="1200" dirty="0">
                          <a:solidFill>
                            <a:schemeClr val="bg2">
                              <a:lumMod val="25000"/>
                            </a:schemeClr>
                          </a:solidFill>
                        </a:rPr>
                        <a:t>Please share your earning history.</a:t>
                      </a:r>
                    </a:p>
                  </a:txBody>
                  <a:tcPr/>
                </a:tc>
                <a:tc>
                  <a:txBody>
                    <a:bodyPr/>
                    <a:lstStyle/>
                    <a:p>
                      <a:endParaRPr lang="en-US" sz="1200">
                        <a:solidFill>
                          <a:schemeClr val="bg2">
                            <a:lumMod val="25000"/>
                          </a:schemeClr>
                        </a:solidFill>
                      </a:endParaRPr>
                    </a:p>
                  </a:txBody>
                  <a:tcPr/>
                </a:tc>
                <a:extLst>
                  <a:ext uri="{0D108BD9-81ED-4DB2-BD59-A6C34878D82A}">
                    <a16:rowId xmlns:a16="http://schemas.microsoft.com/office/drawing/2014/main" val="1018302106"/>
                  </a:ext>
                </a:extLst>
              </a:tr>
              <a:tr h="370840">
                <a:tc>
                  <a:txBody>
                    <a:bodyPr/>
                    <a:lstStyle/>
                    <a:p>
                      <a:r>
                        <a:rPr lang="en-US" sz="1200" dirty="0">
                          <a:solidFill>
                            <a:schemeClr val="bg2">
                              <a:lumMod val="25000"/>
                            </a:schemeClr>
                          </a:solidFill>
                        </a:rPr>
                        <a:t>Please provide the breakdown of salary vs. commission</a:t>
                      </a:r>
                    </a:p>
                  </a:txBody>
                  <a:tcPr/>
                </a:tc>
                <a:tc>
                  <a:txBody>
                    <a:bodyPr/>
                    <a:lstStyle/>
                    <a:p>
                      <a:endParaRPr lang="en-US" sz="1200">
                        <a:solidFill>
                          <a:schemeClr val="bg2">
                            <a:lumMod val="25000"/>
                          </a:schemeClr>
                        </a:solidFill>
                      </a:endParaRPr>
                    </a:p>
                  </a:txBody>
                  <a:tcPr/>
                </a:tc>
                <a:extLst>
                  <a:ext uri="{0D108BD9-81ED-4DB2-BD59-A6C34878D82A}">
                    <a16:rowId xmlns:a16="http://schemas.microsoft.com/office/drawing/2014/main" val="683969427"/>
                  </a:ext>
                </a:extLst>
              </a:tr>
              <a:tr h="370840">
                <a:tc>
                  <a:txBody>
                    <a:bodyPr/>
                    <a:lstStyle/>
                    <a:p>
                      <a:r>
                        <a:rPr lang="en-US" sz="1200" dirty="0">
                          <a:solidFill>
                            <a:schemeClr val="bg2">
                              <a:lumMod val="25000"/>
                            </a:schemeClr>
                          </a:solidFill>
                        </a:rPr>
                        <a:t>What would the perfect sales position entail?</a:t>
                      </a:r>
                    </a:p>
                  </a:txBody>
                  <a:tcPr/>
                </a:tc>
                <a:tc>
                  <a:txBody>
                    <a:bodyPr/>
                    <a:lstStyle/>
                    <a:p>
                      <a:endParaRPr lang="en-US" sz="1200" dirty="0">
                        <a:solidFill>
                          <a:schemeClr val="bg2">
                            <a:lumMod val="25000"/>
                          </a:schemeClr>
                        </a:solidFill>
                      </a:endParaRPr>
                    </a:p>
                  </a:txBody>
                  <a:tcPr/>
                </a:tc>
                <a:extLst>
                  <a:ext uri="{0D108BD9-81ED-4DB2-BD59-A6C34878D82A}">
                    <a16:rowId xmlns:a16="http://schemas.microsoft.com/office/drawing/2014/main" val="394417749"/>
                  </a:ext>
                </a:extLst>
              </a:tr>
              <a:tr h="370840">
                <a:tc>
                  <a:txBody>
                    <a:bodyPr/>
                    <a:lstStyle/>
                    <a:p>
                      <a:r>
                        <a:rPr lang="en-US" sz="1200" dirty="0">
                          <a:solidFill>
                            <a:schemeClr val="bg2">
                              <a:lumMod val="25000"/>
                            </a:schemeClr>
                          </a:solidFill>
                        </a:rPr>
                        <a:t>What's the single most difficult thing about you that you have changed?</a:t>
                      </a:r>
                    </a:p>
                  </a:txBody>
                  <a:tcPr/>
                </a:tc>
                <a:tc>
                  <a:txBody>
                    <a:bodyPr/>
                    <a:lstStyle/>
                    <a:p>
                      <a:endParaRPr lang="en-US" sz="1200" dirty="0">
                        <a:solidFill>
                          <a:schemeClr val="bg2">
                            <a:lumMod val="25000"/>
                          </a:schemeClr>
                        </a:solidFill>
                      </a:endParaRPr>
                    </a:p>
                  </a:txBody>
                  <a:tcPr/>
                </a:tc>
                <a:extLst>
                  <a:ext uri="{0D108BD9-81ED-4DB2-BD59-A6C34878D82A}">
                    <a16:rowId xmlns:a16="http://schemas.microsoft.com/office/drawing/2014/main" val="853573850"/>
                  </a:ext>
                </a:extLst>
              </a:tr>
              <a:tr h="370840">
                <a:tc>
                  <a:txBody>
                    <a:bodyPr/>
                    <a:lstStyle/>
                    <a:p>
                      <a:r>
                        <a:rPr lang="en-US" sz="1200" dirty="0">
                          <a:solidFill>
                            <a:schemeClr val="bg2">
                              <a:lumMod val="25000"/>
                            </a:schemeClr>
                          </a:solidFill>
                        </a:rPr>
                        <a:t>What’s the best example of you can give me about overcoming adversity?</a:t>
                      </a:r>
                    </a:p>
                  </a:txBody>
                  <a:tcPr/>
                </a:tc>
                <a:tc>
                  <a:txBody>
                    <a:bodyPr/>
                    <a:lstStyle/>
                    <a:p>
                      <a:endParaRPr lang="en-US" sz="1200" dirty="0">
                        <a:solidFill>
                          <a:schemeClr val="bg2">
                            <a:lumMod val="25000"/>
                          </a:schemeClr>
                        </a:solidFill>
                      </a:endParaRPr>
                    </a:p>
                  </a:txBody>
                  <a:tcPr/>
                </a:tc>
                <a:extLst>
                  <a:ext uri="{0D108BD9-81ED-4DB2-BD59-A6C34878D82A}">
                    <a16:rowId xmlns:a16="http://schemas.microsoft.com/office/drawing/2014/main" val="433177966"/>
                  </a:ext>
                </a:extLst>
              </a:tr>
              <a:tr h="370840">
                <a:tc>
                  <a:txBody>
                    <a:bodyPr/>
                    <a:lstStyle/>
                    <a:p>
                      <a:r>
                        <a:rPr lang="en-US" sz="1200" dirty="0">
                          <a:solidFill>
                            <a:schemeClr val="bg2">
                              <a:lumMod val="25000"/>
                            </a:schemeClr>
                          </a:solidFill>
                        </a:rPr>
                        <a:t>Why have you been successful? </a:t>
                      </a:r>
                    </a:p>
                  </a:txBody>
                  <a:tcPr/>
                </a:tc>
                <a:tc>
                  <a:txBody>
                    <a:bodyPr/>
                    <a:lstStyle/>
                    <a:p>
                      <a:endParaRPr lang="en-US" sz="1200" dirty="0">
                        <a:solidFill>
                          <a:schemeClr val="bg2">
                            <a:lumMod val="25000"/>
                          </a:schemeClr>
                        </a:solidFill>
                      </a:endParaRPr>
                    </a:p>
                  </a:txBody>
                  <a:tcPr/>
                </a:tc>
                <a:extLst>
                  <a:ext uri="{0D108BD9-81ED-4DB2-BD59-A6C34878D82A}">
                    <a16:rowId xmlns:a16="http://schemas.microsoft.com/office/drawing/2014/main" val="2066700387"/>
                  </a:ext>
                </a:extLst>
              </a:tr>
              <a:tr h="370840">
                <a:tc>
                  <a:txBody>
                    <a:bodyPr/>
                    <a:lstStyle/>
                    <a:p>
                      <a:r>
                        <a:rPr lang="en-US" sz="1200" dirty="0">
                          <a:solidFill>
                            <a:schemeClr val="bg2">
                              <a:lumMod val="25000"/>
                            </a:schemeClr>
                          </a:solidFill>
                        </a:rPr>
                        <a:t>What could you have done to be more successful? </a:t>
                      </a:r>
                    </a:p>
                  </a:txBody>
                  <a:tcPr/>
                </a:tc>
                <a:tc>
                  <a:txBody>
                    <a:bodyPr/>
                    <a:lstStyle/>
                    <a:p>
                      <a:endParaRPr lang="en-US" sz="1200" dirty="0">
                        <a:solidFill>
                          <a:schemeClr val="bg2">
                            <a:lumMod val="25000"/>
                          </a:schemeClr>
                        </a:solidFill>
                      </a:endParaRPr>
                    </a:p>
                  </a:txBody>
                  <a:tcPr/>
                </a:tc>
                <a:extLst>
                  <a:ext uri="{0D108BD9-81ED-4DB2-BD59-A6C34878D82A}">
                    <a16:rowId xmlns:a16="http://schemas.microsoft.com/office/drawing/2014/main" val="235547216"/>
                  </a:ext>
                </a:extLst>
              </a:tr>
              <a:tr h="370840">
                <a:tc>
                  <a:txBody>
                    <a:bodyPr/>
                    <a:lstStyle/>
                    <a:p>
                      <a:r>
                        <a:rPr lang="en-US" sz="1200" dirty="0">
                          <a:solidFill>
                            <a:schemeClr val="bg2">
                              <a:lumMod val="25000"/>
                            </a:schemeClr>
                          </a:solidFill>
                        </a:rPr>
                        <a:t>Why do customers like you?</a:t>
                      </a:r>
                    </a:p>
                  </a:txBody>
                  <a:tcPr/>
                </a:tc>
                <a:tc>
                  <a:txBody>
                    <a:bodyPr/>
                    <a:lstStyle/>
                    <a:p>
                      <a:endParaRPr lang="en-US" sz="1200" dirty="0">
                        <a:solidFill>
                          <a:schemeClr val="bg2">
                            <a:lumMod val="25000"/>
                          </a:schemeClr>
                        </a:solidFill>
                      </a:endParaRPr>
                    </a:p>
                  </a:txBody>
                  <a:tcPr/>
                </a:tc>
                <a:extLst>
                  <a:ext uri="{0D108BD9-81ED-4DB2-BD59-A6C34878D82A}">
                    <a16:rowId xmlns:a16="http://schemas.microsoft.com/office/drawing/2014/main" val="2668053808"/>
                  </a:ext>
                </a:extLst>
              </a:tr>
              <a:tr h="370840">
                <a:tc>
                  <a:txBody>
                    <a:bodyPr/>
                    <a:lstStyle/>
                    <a:p>
                      <a:r>
                        <a:rPr lang="en-US" sz="1200" dirty="0">
                          <a:solidFill>
                            <a:schemeClr val="bg2">
                              <a:lumMod val="25000"/>
                            </a:schemeClr>
                          </a:solidFill>
                        </a:rPr>
                        <a:t>Why do customers trust you?</a:t>
                      </a:r>
                    </a:p>
                  </a:txBody>
                  <a:tcPr/>
                </a:tc>
                <a:tc>
                  <a:txBody>
                    <a:bodyPr/>
                    <a:lstStyle/>
                    <a:p>
                      <a:endParaRPr lang="en-US" sz="1200" dirty="0">
                        <a:solidFill>
                          <a:schemeClr val="bg2">
                            <a:lumMod val="25000"/>
                          </a:schemeClr>
                        </a:solidFill>
                      </a:endParaRPr>
                    </a:p>
                  </a:txBody>
                  <a:tcPr/>
                </a:tc>
                <a:extLst>
                  <a:ext uri="{0D108BD9-81ED-4DB2-BD59-A6C34878D82A}">
                    <a16:rowId xmlns:a16="http://schemas.microsoft.com/office/drawing/2014/main" val="3832082456"/>
                  </a:ext>
                </a:extLst>
              </a:tr>
              <a:tr h="370840">
                <a:tc>
                  <a:txBody>
                    <a:bodyPr/>
                    <a:lstStyle/>
                    <a:p>
                      <a:r>
                        <a:rPr lang="en-US" sz="1200" dirty="0">
                          <a:solidFill>
                            <a:schemeClr val="bg2">
                              <a:lumMod val="25000"/>
                            </a:schemeClr>
                          </a:solidFill>
                        </a:rPr>
                        <a:t>Please describe a typical day in your sales life.</a:t>
                      </a:r>
                    </a:p>
                  </a:txBody>
                  <a:tcPr/>
                </a:tc>
                <a:tc>
                  <a:txBody>
                    <a:bodyPr/>
                    <a:lstStyle/>
                    <a:p>
                      <a:endParaRPr lang="en-US" sz="1200" dirty="0">
                        <a:solidFill>
                          <a:schemeClr val="bg2">
                            <a:lumMod val="25000"/>
                          </a:schemeClr>
                        </a:solidFill>
                      </a:endParaRPr>
                    </a:p>
                  </a:txBody>
                  <a:tcPr/>
                </a:tc>
                <a:extLst>
                  <a:ext uri="{0D108BD9-81ED-4DB2-BD59-A6C34878D82A}">
                    <a16:rowId xmlns:a16="http://schemas.microsoft.com/office/drawing/2014/main" val="711209070"/>
                  </a:ext>
                </a:extLst>
              </a:tr>
              <a:tr h="370840">
                <a:tc>
                  <a:txBody>
                    <a:bodyPr/>
                    <a:lstStyle/>
                    <a:p>
                      <a:r>
                        <a:rPr lang="en-US" sz="1200" dirty="0">
                          <a:solidFill>
                            <a:schemeClr val="bg2">
                              <a:lumMod val="25000"/>
                            </a:schemeClr>
                          </a:solidFill>
                        </a:rPr>
                        <a:t>What do you bring to the table that’s unique?</a:t>
                      </a:r>
                    </a:p>
                  </a:txBody>
                  <a:tcPr/>
                </a:tc>
                <a:tc>
                  <a:txBody>
                    <a:bodyPr/>
                    <a:lstStyle/>
                    <a:p>
                      <a:endParaRPr lang="en-US" sz="1200" dirty="0">
                        <a:solidFill>
                          <a:schemeClr val="bg2">
                            <a:lumMod val="25000"/>
                          </a:schemeClr>
                        </a:solidFill>
                      </a:endParaRPr>
                    </a:p>
                  </a:txBody>
                  <a:tcPr/>
                </a:tc>
                <a:extLst>
                  <a:ext uri="{0D108BD9-81ED-4DB2-BD59-A6C34878D82A}">
                    <a16:rowId xmlns:a16="http://schemas.microsoft.com/office/drawing/2014/main" val="1590418972"/>
                  </a:ext>
                </a:extLst>
              </a:tr>
              <a:tr h="370840">
                <a:tc>
                  <a:txBody>
                    <a:bodyPr/>
                    <a:lstStyle/>
                    <a:p>
                      <a:r>
                        <a:rPr lang="en-US" sz="1200" b="1" dirty="0">
                          <a:solidFill>
                            <a:schemeClr val="bg2">
                              <a:lumMod val="25000"/>
                            </a:schemeClr>
                          </a:solidFill>
                        </a:rPr>
                        <a:t>Average score</a:t>
                      </a:r>
                    </a:p>
                  </a:txBody>
                  <a:tcPr/>
                </a:tc>
                <a:tc>
                  <a:txBody>
                    <a:bodyPr/>
                    <a:lstStyle/>
                    <a:p>
                      <a:endParaRPr lang="en-US" sz="1200" dirty="0">
                        <a:solidFill>
                          <a:schemeClr val="bg2">
                            <a:lumMod val="25000"/>
                          </a:schemeClr>
                        </a:solidFill>
                      </a:endParaRPr>
                    </a:p>
                  </a:txBody>
                  <a:tcPr/>
                </a:tc>
                <a:extLst>
                  <a:ext uri="{0D108BD9-81ED-4DB2-BD59-A6C34878D82A}">
                    <a16:rowId xmlns:a16="http://schemas.microsoft.com/office/drawing/2014/main" val="4012541869"/>
                  </a:ext>
                </a:extLst>
              </a:tr>
            </a:tbl>
          </a:graphicData>
        </a:graphic>
      </p:graphicFrame>
      <p:sp>
        <p:nvSpPr>
          <p:cNvPr id="5" name="Rectangle 4">
            <a:extLst>
              <a:ext uri="{FF2B5EF4-FFF2-40B4-BE49-F238E27FC236}">
                <a16:creationId xmlns:a16="http://schemas.microsoft.com/office/drawing/2014/main" id="{3356FDF7-0A9C-1F4A-B2EA-C523F9220DD0}"/>
              </a:ext>
            </a:extLst>
          </p:cNvPr>
          <p:cNvSpPr/>
          <p:nvPr/>
        </p:nvSpPr>
        <p:spPr>
          <a:xfrm>
            <a:off x="0" y="8798511"/>
            <a:ext cx="6858000" cy="11074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 clock&#10;&#10;Description automatically generated">
            <a:extLst>
              <a:ext uri="{FF2B5EF4-FFF2-40B4-BE49-F238E27FC236}">
                <a16:creationId xmlns:a16="http://schemas.microsoft.com/office/drawing/2014/main" id="{5B0F1FE8-F3A6-BE43-BD84-ADEF944A0A5D}"/>
              </a:ext>
            </a:extLst>
          </p:cNvPr>
          <p:cNvPicPr>
            <a:picLocks noChangeAspect="1"/>
          </p:cNvPicPr>
          <p:nvPr/>
        </p:nvPicPr>
        <p:blipFill>
          <a:blip r:embed="rId2"/>
          <a:stretch>
            <a:fillRect/>
          </a:stretch>
        </p:blipFill>
        <p:spPr>
          <a:xfrm>
            <a:off x="4876378" y="8976929"/>
            <a:ext cx="1777605" cy="747354"/>
          </a:xfrm>
          <a:prstGeom prst="rect">
            <a:avLst/>
          </a:prstGeom>
        </p:spPr>
      </p:pic>
      <p:sp>
        <p:nvSpPr>
          <p:cNvPr id="7" name="TextBox 6">
            <a:extLst>
              <a:ext uri="{FF2B5EF4-FFF2-40B4-BE49-F238E27FC236}">
                <a16:creationId xmlns:a16="http://schemas.microsoft.com/office/drawing/2014/main" id="{489B6107-87B5-CD47-A186-F7CA16323635}"/>
              </a:ext>
            </a:extLst>
          </p:cNvPr>
          <p:cNvSpPr txBox="1"/>
          <p:nvPr/>
        </p:nvSpPr>
        <p:spPr>
          <a:xfrm>
            <a:off x="144966" y="8937979"/>
            <a:ext cx="4527395" cy="877163"/>
          </a:xfrm>
          <a:prstGeom prst="rect">
            <a:avLst/>
          </a:prstGeom>
          <a:noFill/>
        </p:spPr>
        <p:txBody>
          <a:bodyPr wrap="square" rtlCol="0">
            <a:spAutoFit/>
          </a:bodyPr>
          <a:lstStyle/>
          <a:p>
            <a:r>
              <a:rPr lang="en-US" sz="1000" dirty="0"/>
              <a:t>The information in this document is taken from the Objective Management Group (OMG) Recruitment Guide. Objective Assessment is a partner of OMG and provides specialist sales recruitment services.</a:t>
            </a:r>
          </a:p>
          <a:p>
            <a:r>
              <a:rPr lang="en-GB" sz="1000" dirty="0"/>
              <a:t>© Copyright Objective Management Group, Inc</a:t>
            </a:r>
            <a:endParaRPr lang="en-US" sz="1100" dirty="0"/>
          </a:p>
          <a:p>
            <a:r>
              <a:rPr lang="en-US" sz="1000" dirty="0"/>
              <a:t>Find out more at </a:t>
            </a:r>
            <a:r>
              <a:rPr lang="en-US" sz="1000" dirty="0">
                <a:hlinkClick r:id="rId3"/>
              </a:rPr>
              <a:t>www.objectiveassessment.co.uk/sales-recruitment</a:t>
            </a:r>
            <a:endParaRPr lang="en-US" sz="1000" dirty="0"/>
          </a:p>
        </p:txBody>
      </p:sp>
    </p:spTree>
    <p:extLst>
      <p:ext uri="{BB962C8B-B14F-4D97-AF65-F5344CB8AC3E}">
        <p14:creationId xmlns:p14="http://schemas.microsoft.com/office/powerpoint/2010/main" val="71481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1AAEA8-0D57-B147-9767-37338B5FF106}"/>
              </a:ext>
            </a:extLst>
          </p:cNvPr>
          <p:cNvSpPr>
            <a:spLocks noGrp="1"/>
          </p:cNvSpPr>
          <p:nvPr>
            <p:ph idx="1"/>
          </p:nvPr>
        </p:nvSpPr>
        <p:spPr>
          <a:xfrm>
            <a:off x="178420" y="2715661"/>
            <a:ext cx="3144643" cy="5991991"/>
          </a:xfrm>
        </p:spPr>
        <p:txBody>
          <a:bodyPr numCol="1">
            <a:normAutofit/>
          </a:bodyPr>
          <a:lstStyle/>
          <a:p>
            <a:pPr>
              <a:buBlip>
                <a:blip r:embed="rId2"/>
              </a:buBlip>
            </a:pPr>
            <a:r>
              <a:rPr lang="en-US" sz="1200" dirty="0">
                <a:solidFill>
                  <a:schemeClr val="bg2">
                    <a:lumMod val="25000"/>
                  </a:schemeClr>
                </a:solidFill>
              </a:rPr>
              <a:t>Typical customers/clients</a:t>
            </a:r>
          </a:p>
          <a:p>
            <a:pPr>
              <a:buBlip>
                <a:blip r:embed="rId2"/>
              </a:buBlip>
            </a:pPr>
            <a:r>
              <a:rPr lang="en-US" sz="1200" dirty="0">
                <a:solidFill>
                  <a:schemeClr val="bg2">
                    <a:lumMod val="25000"/>
                  </a:schemeClr>
                </a:solidFill>
              </a:rPr>
              <a:t>Typical markets</a:t>
            </a:r>
          </a:p>
          <a:p>
            <a:pPr>
              <a:buBlip>
                <a:blip r:embed="rId2"/>
              </a:buBlip>
            </a:pPr>
            <a:r>
              <a:rPr lang="en-US" sz="1200" dirty="0">
                <a:solidFill>
                  <a:schemeClr val="bg2">
                    <a:lumMod val="25000"/>
                  </a:schemeClr>
                </a:solidFill>
              </a:rPr>
              <a:t>Problems solved by the product/service</a:t>
            </a:r>
          </a:p>
          <a:p>
            <a:pPr>
              <a:buBlip>
                <a:blip r:embed="rId2"/>
              </a:buBlip>
            </a:pPr>
            <a:r>
              <a:rPr lang="en-US" sz="1200" dirty="0">
                <a:solidFill>
                  <a:schemeClr val="bg2">
                    <a:lumMod val="25000"/>
                  </a:schemeClr>
                </a:solidFill>
              </a:rPr>
              <a:t>Comparison to the Competition </a:t>
            </a:r>
          </a:p>
          <a:p>
            <a:pPr>
              <a:buBlip>
                <a:blip r:embed="rId2"/>
              </a:buBlip>
            </a:pPr>
            <a:r>
              <a:rPr lang="en-US" sz="1200" dirty="0">
                <a:solidFill>
                  <a:schemeClr val="bg2">
                    <a:lumMod val="25000"/>
                  </a:schemeClr>
                </a:solidFill>
              </a:rPr>
              <a:t>Product and service training to develop a conceptual knowledge of business problems solved by products and services with a specific timeframe scheduled daily; progress test along the way</a:t>
            </a:r>
          </a:p>
          <a:p>
            <a:pPr>
              <a:buBlip>
                <a:blip r:embed="rId2"/>
              </a:buBlip>
            </a:pPr>
            <a:r>
              <a:rPr lang="en-US" sz="1200" dirty="0">
                <a:solidFill>
                  <a:schemeClr val="bg2">
                    <a:lumMod val="25000"/>
                  </a:schemeClr>
                </a:solidFill>
              </a:rPr>
              <a:t>Implement a daily activity tracking system. </a:t>
            </a:r>
          </a:p>
          <a:p>
            <a:pPr>
              <a:buBlip>
                <a:blip r:embed="rId2"/>
              </a:buBlip>
            </a:pPr>
            <a:r>
              <a:rPr lang="en-US" sz="1200" dirty="0">
                <a:solidFill>
                  <a:schemeClr val="bg2">
                    <a:lumMod val="25000"/>
                  </a:schemeClr>
                </a:solidFill>
              </a:rPr>
              <a:t>Review of progress re: intra-company interpersonal relationship building with special attention given to problem areas. </a:t>
            </a:r>
          </a:p>
          <a:p>
            <a:pPr>
              <a:buBlip>
                <a:blip r:embed="rId2"/>
              </a:buBlip>
            </a:pPr>
            <a:r>
              <a:rPr lang="en-US" sz="1200" dirty="0">
                <a:solidFill>
                  <a:schemeClr val="bg2">
                    <a:lumMod val="25000"/>
                  </a:schemeClr>
                </a:solidFill>
              </a:rPr>
              <a:t>Identification of and discussion of any unexpected obstacles and what to do about them. </a:t>
            </a:r>
          </a:p>
          <a:p>
            <a:pPr>
              <a:buBlip>
                <a:blip r:embed="rId2"/>
              </a:buBlip>
            </a:pPr>
            <a:r>
              <a:rPr lang="en-US" sz="1200" dirty="0">
                <a:solidFill>
                  <a:schemeClr val="bg2">
                    <a:lumMod val="25000"/>
                  </a:schemeClr>
                </a:solidFill>
              </a:rPr>
              <a:t>Sales training – issues to be addressed, when and by whom</a:t>
            </a:r>
          </a:p>
          <a:p>
            <a:pPr>
              <a:buBlip>
                <a:blip r:embed="rId2"/>
              </a:buBlip>
            </a:pPr>
            <a:r>
              <a:rPr lang="en-US" sz="1200" dirty="0">
                <a:solidFill>
                  <a:schemeClr val="bg2">
                    <a:lumMod val="25000"/>
                  </a:schemeClr>
                </a:solidFill>
              </a:rPr>
              <a:t>Begin pipeline development</a:t>
            </a:r>
          </a:p>
          <a:p>
            <a:pPr>
              <a:buBlip>
                <a:blip r:embed="rId2"/>
              </a:buBlip>
            </a:pPr>
            <a:r>
              <a:rPr lang="en-US" sz="1200" dirty="0">
                <a:solidFill>
                  <a:schemeClr val="bg2">
                    <a:lumMod val="25000"/>
                  </a:schemeClr>
                </a:solidFill>
              </a:rPr>
              <a:t>The prospecting call – what does it sound like in your business?</a:t>
            </a:r>
          </a:p>
          <a:p>
            <a:pPr>
              <a:buBlip>
                <a:blip r:embed="rId2"/>
              </a:buBlip>
            </a:pPr>
            <a:r>
              <a:rPr lang="en-US" sz="1200" dirty="0">
                <a:solidFill>
                  <a:schemeClr val="bg2">
                    <a:lumMod val="25000"/>
                  </a:schemeClr>
                </a:solidFill>
              </a:rPr>
              <a:t>The sales call - flow, steps, milestones, competition , objections, positioning in the marketplace, coaching – who will provide the coaching and how often</a:t>
            </a:r>
          </a:p>
          <a:p>
            <a:pPr>
              <a:buBlip>
                <a:blip r:embed="rId2"/>
              </a:buBlip>
            </a:pPr>
            <a:r>
              <a:rPr lang="en-US" sz="1200" dirty="0">
                <a:solidFill>
                  <a:schemeClr val="bg2">
                    <a:lumMod val="25000"/>
                  </a:schemeClr>
                </a:solidFill>
              </a:rPr>
              <a:t>Accountability – who will hold them accountable and what will be measured</a:t>
            </a:r>
          </a:p>
          <a:p>
            <a:pPr marL="0" indent="0">
              <a:buNone/>
            </a:pPr>
            <a:endParaRPr lang="en-US" sz="1200" dirty="0">
              <a:solidFill>
                <a:schemeClr val="bg2">
                  <a:lumMod val="25000"/>
                </a:schemeClr>
              </a:solidFill>
            </a:endParaRPr>
          </a:p>
          <a:p>
            <a:pPr marL="0" indent="0">
              <a:buNone/>
            </a:pPr>
            <a:endParaRPr lang="en-US" sz="1200" dirty="0">
              <a:solidFill>
                <a:schemeClr val="bg2">
                  <a:lumMod val="25000"/>
                </a:schemeClr>
              </a:solidFill>
            </a:endParaRPr>
          </a:p>
          <a:p>
            <a:pPr marL="0" indent="0">
              <a:buNone/>
            </a:pPr>
            <a:endParaRPr lang="en-US" sz="1200" dirty="0">
              <a:solidFill>
                <a:schemeClr val="bg2">
                  <a:lumMod val="25000"/>
                </a:schemeClr>
              </a:solidFill>
            </a:endParaRPr>
          </a:p>
          <a:p>
            <a:pPr marL="0" indent="0">
              <a:buNone/>
            </a:pPr>
            <a:endParaRPr lang="en-US" sz="1200" dirty="0">
              <a:solidFill>
                <a:schemeClr val="bg2">
                  <a:lumMod val="25000"/>
                </a:schemeClr>
              </a:solidFill>
            </a:endParaRPr>
          </a:p>
          <a:p>
            <a:pPr marL="0" indent="0">
              <a:buNone/>
            </a:pPr>
            <a:endParaRPr lang="en-US" sz="1200" dirty="0">
              <a:solidFill>
                <a:schemeClr val="bg2">
                  <a:lumMod val="25000"/>
                </a:schemeClr>
              </a:solidFill>
            </a:endParaRPr>
          </a:p>
          <a:p>
            <a:pPr marL="0" indent="0">
              <a:buNone/>
            </a:pPr>
            <a:endParaRPr lang="en-US" sz="1200" dirty="0">
              <a:solidFill>
                <a:schemeClr val="bg2">
                  <a:lumMod val="25000"/>
                </a:schemeClr>
              </a:solidFill>
            </a:endParaRPr>
          </a:p>
          <a:p>
            <a:pPr marL="0" indent="0">
              <a:buNone/>
            </a:pPr>
            <a:endParaRPr lang="en-US" sz="1200" dirty="0">
              <a:solidFill>
                <a:schemeClr val="bg2">
                  <a:lumMod val="25000"/>
                </a:schemeClr>
              </a:solidFill>
            </a:endParaRPr>
          </a:p>
        </p:txBody>
      </p:sp>
      <p:sp>
        <p:nvSpPr>
          <p:cNvPr id="4" name="Rectangle 3">
            <a:extLst>
              <a:ext uri="{FF2B5EF4-FFF2-40B4-BE49-F238E27FC236}">
                <a16:creationId xmlns:a16="http://schemas.microsoft.com/office/drawing/2014/main" id="{60890C56-D824-0742-AA19-981FAD61E3B4}"/>
              </a:ext>
            </a:extLst>
          </p:cNvPr>
          <p:cNvSpPr/>
          <p:nvPr/>
        </p:nvSpPr>
        <p:spPr>
          <a:xfrm>
            <a:off x="0" y="181717"/>
            <a:ext cx="6137031" cy="177618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1AE3739-E70B-0448-BD19-D35D765571AB}"/>
              </a:ext>
            </a:extLst>
          </p:cNvPr>
          <p:cNvSpPr txBox="1">
            <a:spLocks/>
          </p:cNvSpPr>
          <p:nvPr/>
        </p:nvSpPr>
        <p:spPr>
          <a:xfrm>
            <a:off x="471487" y="181717"/>
            <a:ext cx="5915025" cy="177618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chemeClr val="bg1"/>
                </a:solidFill>
                <a:latin typeface="+mn-lt"/>
              </a:rPr>
              <a:t>The first 90 days – managing a new salesperson</a:t>
            </a:r>
          </a:p>
        </p:txBody>
      </p:sp>
      <p:sp>
        <p:nvSpPr>
          <p:cNvPr id="6" name="Rectangle 5">
            <a:extLst>
              <a:ext uri="{FF2B5EF4-FFF2-40B4-BE49-F238E27FC236}">
                <a16:creationId xmlns:a16="http://schemas.microsoft.com/office/drawing/2014/main" id="{1955C4EC-1E50-284D-AEB9-3F00A752DD95}"/>
              </a:ext>
            </a:extLst>
          </p:cNvPr>
          <p:cNvSpPr/>
          <p:nvPr/>
        </p:nvSpPr>
        <p:spPr>
          <a:xfrm>
            <a:off x="0" y="8798511"/>
            <a:ext cx="6858000" cy="11074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 clock&#10;&#10;Description automatically generated">
            <a:extLst>
              <a:ext uri="{FF2B5EF4-FFF2-40B4-BE49-F238E27FC236}">
                <a16:creationId xmlns:a16="http://schemas.microsoft.com/office/drawing/2014/main" id="{D0242874-CC63-CE43-9C44-92531D6F0A2A}"/>
              </a:ext>
            </a:extLst>
          </p:cNvPr>
          <p:cNvPicPr>
            <a:picLocks noChangeAspect="1"/>
          </p:cNvPicPr>
          <p:nvPr/>
        </p:nvPicPr>
        <p:blipFill>
          <a:blip r:embed="rId3"/>
          <a:stretch>
            <a:fillRect/>
          </a:stretch>
        </p:blipFill>
        <p:spPr>
          <a:xfrm>
            <a:off x="4876378" y="8976929"/>
            <a:ext cx="1777605" cy="747354"/>
          </a:xfrm>
          <a:prstGeom prst="rect">
            <a:avLst/>
          </a:prstGeom>
        </p:spPr>
      </p:pic>
      <p:sp>
        <p:nvSpPr>
          <p:cNvPr id="8" name="TextBox 7">
            <a:extLst>
              <a:ext uri="{FF2B5EF4-FFF2-40B4-BE49-F238E27FC236}">
                <a16:creationId xmlns:a16="http://schemas.microsoft.com/office/drawing/2014/main" id="{65530114-86A1-FB4E-A0CA-C49196FD4121}"/>
              </a:ext>
            </a:extLst>
          </p:cNvPr>
          <p:cNvSpPr txBox="1"/>
          <p:nvPr/>
        </p:nvSpPr>
        <p:spPr>
          <a:xfrm>
            <a:off x="144966" y="8937979"/>
            <a:ext cx="4527395" cy="877163"/>
          </a:xfrm>
          <a:prstGeom prst="rect">
            <a:avLst/>
          </a:prstGeom>
          <a:noFill/>
        </p:spPr>
        <p:txBody>
          <a:bodyPr wrap="square" rtlCol="0">
            <a:spAutoFit/>
          </a:bodyPr>
          <a:lstStyle/>
          <a:p>
            <a:r>
              <a:rPr lang="en-US" sz="1000" dirty="0"/>
              <a:t>The information in this document is taken from the Objective Management Group (OMG) Recruitment Guide. Objective Assessment is a partner of OMG and provides specialist sales recruitment services.</a:t>
            </a:r>
          </a:p>
          <a:p>
            <a:r>
              <a:rPr lang="en-GB" sz="1000" dirty="0"/>
              <a:t>© Copyright Objective Management Group, Inc</a:t>
            </a:r>
            <a:endParaRPr lang="en-US" sz="1100" dirty="0"/>
          </a:p>
          <a:p>
            <a:r>
              <a:rPr lang="en-US" sz="1000" dirty="0"/>
              <a:t>Find out more at </a:t>
            </a:r>
            <a:r>
              <a:rPr lang="en-US" sz="1000" dirty="0">
                <a:hlinkClick r:id="rId4"/>
              </a:rPr>
              <a:t>www.objectiveassessment.co.uk/sales-recruitment</a:t>
            </a:r>
            <a:endParaRPr lang="en-US" sz="1000" dirty="0"/>
          </a:p>
        </p:txBody>
      </p:sp>
      <p:sp>
        <p:nvSpPr>
          <p:cNvPr id="9" name="TextBox 8">
            <a:extLst>
              <a:ext uri="{FF2B5EF4-FFF2-40B4-BE49-F238E27FC236}">
                <a16:creationId xmlns:a16="http://schemas.microsoft.com/office/drawing/2014/main" id="{6236F43F-3ECC-E74A-ACEE-E563F50BBFBE}"/>
              </a:ext>
            </a:extLst>
          </p:cNvPr>
          <p:cNvSpPr txBox="1"/>
          <p:nvPr/>
        </p:nvSpPr>
        <p:spPr>
          <a:xfrm>
            <a:off x="178419" y="2097365"/>
            <a:ext cx="6475564" cy="646331"/>
          </a:xfrm>
          <a:prstGeom prst="rect">
            <a:avLst/>
          </a:prstGeom>
          <a:noFill/>
        </p:spPr>
        <p:txBody>
          <a:bodyPr wrap="square" rtlCol="0">
            <a:spAutoFit/>
          </a:bodyPr>
          <a:lstStyle/>
          <a:p>
            <a:r>
              <a:rPr lang="en-US" sz="1200" b="1" dirty="0"/>
              <a:t>During the first 90 days of your new salesperson’s employment the following topics should be addressed:</a:t>
            </a:r>
          </a:p>
          <a:p>
            <a:endParaRPr lang="en-US" sz="1200" dirty="0"/>
          </a:p>
        </p:txBody>
      </p:sp>
      <p:sp>
        <p:nvSpPr>
          <p:cNvPr id="10" name="TextBox 9">
            <a:extLst>
              <a:ext uri="{FF2B5EF4-FFF2-40B4-BE49-F238E27FC236}">
                <a16:creationId xmlns:a16="http://schemas.microsoft.com/office/drawing/2014/main" id="{02E948AD-4B15-BF45-A415-F4ECF5EDF058}"/>
              </a:ext>
            </a:extLst>
          </p:cNvPr>
          <p:cNvSpPr txBox="1"/>
          <p:nvPr/>
        </p:nvSpPr>
        <p:spPr>
          <a:xfrm>
            <a:off x="3429000" y="2715661"/>
            <a:ext cx="3284034" cy="6186309"/>
          </a:xfrm>
          <a:prstGeom prst="rect">
            <a:avLst/>
          </a:prstGeom>
          <a:noFill/>
        </p:spPr>
        <p:txBody>
          <a:bodyPr wrap="square" rtlCol="0">
            <a:spAutoFit/>
          </a:bodyPr>
          <a:lstStyle/>
          <a:p>
            <a:pPr marL="171450" indent="-171450">
              <a:buBlip>
                <a:blip r:embed="rId2"/>
              </a:buBlip>
            </a:pPr>
            <a:r>
              <a:rPr lang="en-US" sz="1200" dirty="0">
                <a:solidFill>
                  <a:schemeClr val="bg2">
                    <a:lumMod val="25000"/>
                  </a:schemeClr>
                </a:solidFill>
              </a:rPr>
              <a:t>Develop personal goals and a plan along with daily activity measures.</a:t>
            </a:r>
            <a:br>
              <a:rPr lang="en-US" sz="1200" dirty="0">
                <a:solidFill>
                  <a:schemeClr val="bg2">
                    <a:lumMod val="25000"/>
                  </a:schemeClr>
                </a:solidFill>
              </a:rPr>
            </a:br>
            <a:endParaRPr lang="en-US" sz="1200" dirty="0">
              <a:solidFill>
                <a:schemeClr val="bg2">
                  <a:lumMod val="25000"/>
                </a:schemeClr>
              </a:solidFill>
            </a:endParaRPr>
          </a:p>
          <a:p>
            <a:pPr marL="171450" indent="-171450">
              <a:buBlip>
                <a:blip r:embed="rId2"/>
              </a:buBlip>
            </a:pPr>
            <a:r>
              <a:rPr lang="en-US" sz="1200" dirty="0">
                <a:solidFill>
                  <a:schemeClr val="bg2">
                    <a:lumMod val="25000"/>
                  </a:schemeClr>
                </a:solidFill>
              </a:rPr>
              <a:t>Joint sales call - salesperson as observer</a:t>
            </a:r>
            <a:br>
              <a:rPr lang="en-US" sz="1200" dirty="0">
                <a:solidFill>
                  <a:schemeClr val="bg2">
                    <a:lumMod val="25000"/>
                  </a:schemeClr>
                </a:solidFill>
              </a:rPr>
            </a:br>
            <a:endParaRPr lang="en-US" sz="1200" dirty="0">
              <a:solidFill>
                <a:schemeClr val="bg2">
                  <a:lumMod val="25000"/>
                </a:schemeClr>
              </a:solidFill>
            </a:endParaRPr>
          </a:p>
          <a:p>
            <a:pPr marL="171450" indent="-171450">
              <a:buBlip>
                <a:blip r:embed="rId2"/>
              </a:buBlip>
            </a:pPr>
            <a:r>
              <a:rPr lang="en-US" sz="1200" dirty="0">
                <a:solidFill>
                  <a:schemeClr val="bg2">
                    <a:lumMod val="25000"/>
                  </a:schemeClr>
                </a:solidFill>
              </a:rPr>
              <a:t>Joint sales call – salesperson being observed</a:t>
            </a:r>
            <a:br>
              <a:rPr lang="en-US" sz="1200" dirty="0">
                <a:solidFill>
                  <a:schemeClr val="bg2">
                    <a:lumMod val="25000"/>
                  </a:schemeClr>
                </a:solidFill>
              </a:rPr>
            </a:br>
            <a:endParaRPr lang="en-US" sz="1200" dirty="0">
              <a:solidFill>
                <a:schemeClr val="bg2">
                  <a:lumMod val="25000"/>
                </a:schemeClr>
              </a:solidFill>
            </a:endParaRPr>
          </a:p>
          <a:p>
            <a:pPr marL="171450" indent="-171450">
              <a:buBlip>
                <a:blip r:embed="rId2"/>
              </a:buBlip>
            </a:pPr>
            <a:r>
              <a:rPr lang="en-US" sz="1200" dirty="0">
                <a:solidFill>
                  <a:schemeClr val="bg2">
                    <a:lumMod val="25000"/>
                  </a:schemeClr>
                </a:solidFill>
              </a:rPr>
              <a:t>Hopefully, you will have discovered that you have hired a salesperson who is stronger than you. While some sales managers feel threatened by this, the reality is that you couldn’t be any more fortunate.  Your success will be in direct relation to the strength of your salespeople. </a:t>
            </a:r>
            <a:br>
              <a:rPr lang="en-US" sz="1200" dirty="0">
                <a:solidFill>
                  <a:schemeClr val="bg2">
                    <a:lumMod val="25000"/>
                  </a:schemeClr>
                </a:solidFill>
              </a:rPr>
            </a:br>
            <a:endParaRPr lang="en-US" sz="1200" dirty="0">
              <a:solidFill>
                <a:schemeClr val="bg2">
                  <a:lumMod val="25000"/>
                </a:schemeClr>
              </a:solidFill>
            </a:endParaRPr>
          </a:p>
          <a:p>
            <a:pPr marL="171450" indent="-171450">
              <a:buBlip>
                <a:blip r:embed="rId2"/>
              </a:buBlip>
            </a:pPr>
            <a:r>
              <a:rPr lang="en-US" sz="1200" dirty="0">
                <a:solidFill>
                  <a:schemeClr val="bg2">
                    <a:lumMod val="25000"/>
                  </a:schemeClr>
                </a:solidFill>
              </a:rPr>
              <a:t>Expectations- if this is the first time that you have “A” players on your team, expect them to be more confident, self directed, productive and effective. But don’t expect them to be any better at self – starting than “b” players. You’ll still have to set expectations and guidelines and hold them accountable.</a:t>
            </a:r>
            <a:br>
              <a:rPr lang="en-US" sz="1200" dirty="0">
                <a:solidFill>
                  <a:schemeClr val="bg2">
                    <a:lumMod val="25000"/>
                  </a:schemeClr>
                </a:solidFill>
              </a:rPr>
            </a:br>
            <a:endParaRPr lang="en-US" sz="1200" dirty="0">
              <a:solidFill>
                <a:schemeClr val="bg2">
                  <a:lumMod val="25000"/>
                </a:schemeClr>
              </a:solidFill>
            </a:endParaRPr>
          </a:p>
          <a:p>
            <a:pPr marL="171450" indent="-171450">
              <a:buBlip>
                <a:blip r:embed="rId2"/>
              </a:buBlip>
            </a:pPr>
            <a:r>
              <a:rPr lang="en-US" sz="1200" dirty="0">
                <a:solidFill>
                  <a:schemeClr val="bg2">
                    <a:lumMod val="25000"/>
                  </a:schemeClr>
                </a:solidFill>
              </a:rPr>
              <a:t>Challenges – strong salespeople can also be strong-willed and may attempt to impose their ideas on you. If they suggest changes this is a good thing, not a bad thing, simply tell them that you are aware of their successful history, excited about their employment here and look forward to discussing their suggestions as soon as they experience success at your company. </a:t>
            </a:r>
          </a:p>
          <a:p>
            <a:pPr marL="171450" indent="-171450">
              <a:buBlip>
                <a:blip r:embed="rId2"/>
              </a:buBlip>
            </a:pPr>
            <a:endParaRPr lang="en-US" sz="1200" dirty="0">
              <a:solidFill>
                <a:schemeClr val="bg2">
                  <a:lumMod val="25000"/>
                </a:schemeClr>
              </a:solidFill>
            </a:endParaRPr>
          </a:p>
          <a:p>
            <a:pPr marL="171450" indent="-171450">
              <a:buBlip>
                <a:blip r:embed="rId2"/>
              </a:buBlip>
            </a:pPr>
            <a:endParaRPr lang="en-US" sz="1200" dirty="0">
              <a:solidFill>
                <a:schemeClr val="bg2">
                  <a:lumMod val="25000"/>
                </a:schemeClr>
              </a:solidFill>
            </a:endParaRPr>
          </a:p>
        </p:txBody>
      </p:sp>
    </p:spTree>
    <p:extLst>
      <p:ext uri="{BB962C8B-B14F-4D97-AF65-F5344CB8AC3E}">
        <p14:creationId xmlns:p14="http://schemas.microsoft.com/office/powerpoint/2010/main" val="239317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890C56-D824-0742-AA19-981FAD61E3B4}"/>
              </a:ext>
            </a:extLst>
          </p:cNvPr>
          <p:cNvSpPr/>
          <p:nvPr/>
        </p:nvSpPr>
        <p:spPr>
          <a:xfrm>
            <a:off x="0" y="181717"/>
            <a:ext cx="6137031" cy="177618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1AE3739-E70B-0448-BD19-D35D765571AB}"/>
              </a:ext>
            </a:extLst>
          </p:cNvPr>
          <p:cNvSpPr txBox="1">
            <a:spLocks/>
          </p:cNvSpPr>
          <p:nvPr/>
        </p:nvSpPr>
        <p:spPr>
          <a:xfrm>
            <a:off x="471487" y="181717"/>
            <a:ext cx="5915025" cy="177618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chemeClr val="bg1"/>
                </a:solidFill>
                <a:latin typeface="+mn-lt"/>
              </a:rPr>
              <a:t>Final tips</a:t>
            </a:r>
          </a:p>
        </p:txBody>
      </p:sp>
      <p:sp>
        <p:nvSpPr>
          <p:cNvPr id="6" name="Rectangle 5">
            <a:extLst>
              <a:ext uri="{FF2B5EF4-FFF2-40B4-BE49-F238E27FC236}">
                <a16:creationId xmlns:a16="http://schemas.microsoft.com/office/drawing/2014/main" id="{1955C4EC-1E50-284D-AEB9-3F00A752DD95}"/>
              </a:ext>
            </a:extLst>
          </p:cNvPr>
          <p:cNvSpPr/>
          <p:nvPr/>
        </p:nvSpPr>
        <p:spPr>
          <a:xfrm>
            <a:off x="0" y="8798511"/>
            <a:ext cx="6858000" cy="11074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 clock&#10;&#10;Description automatically generated">
            <a:extLst>
              <a:ext uri="{FF2B5EF4-FFF2-40B4-BE49-F238E27FC236}">
                <a16:creationId xmlns:a16="http://schemas.microsoft.com/office/drawing/2014/main" id="{D0242874-CC63-CE43-9C44-92531D6F0A2A}"/>
              </a:ext>
            </a:extLst>
          </p:cNvPr>
          <p:cNvPicPr>
            <a:picLocks noChangeAspect="1"/>
          </p:cNvPicPr>
          <p:nvPr/>
        </p:nvPicPr>
        <p:blipFill>
          <a:blip r:embed="rId2"/>
          <a:stretch>
            <a:fillRect/>
          </a:stretch>
        </p:blipFill>
        <p:spPr>
          <a:xfrm>
            <a:off x="4876378" y="8976929"/>
            <a:ext cx="1777605" cy="747354"/>
          </a:xfrm>
          <a:prstGeom prst="rect">
            <a:avLst/>
          </a:prstGeom>
        </p:spPr>
      </p:pic>
      <p:sp>
        <p:nvSpPr>
          <p:cNvPr id="8" name="TextBox 7">
            <a:extLst>
              <a:ext uri="{FF2B5EF4-FFF2-40B4-BE49-F238E27FC236}">
                <a16:creationId xmlns:a16="http://schemas.microsoft.com/office/drawing/2014/main" id="{65530114-86A1-FB4E-A0CA-C49196FD4121}"/>
              </a:ext>
            </a:extLst>
          </p:cNvPr>
          <p:cNvSpPr txBox="1"/>
          <p:nvPr/>
        </p:nvSpPr>
        <p:spPr>
          <a:xfrm>
            <a:off x="144966" y="8937979"/>
            <a:ext cx="4527395" cy="877163"/>
          </a:xfrm>
          <a:prstGeom prst="rect">
            <a:avLst/>
          </a:prstGeom>
          <a:noFill/>
        </p:spPr>
        <p:txBody>
          <a:bodyPr wrap="square" rtlCol="0">
            <a:spAutoFit/>
          </a:bodyPr>
          <a:lstStyle/>
          <a:p>
            <a:r>
              <a:rPr lang="en-US" sz="1000" dirty="0"/>
              <a:t>The information in this document is taken from the Objective Management Group (OMG) Recruitment Guide. Objective Assessment is a partner of OMG and provides specialist sales recruitment services.</a:t>
            </a:r>
          </a:p>
          <a:p>
            <a:r>
              <a:rPr lang="en-GB" sz="1000" dirty="0"/>
              <a:t>© Copyright Objective Management Group, Inc</a:t>
            </a:r>
            <a:endParaRPr lang="en-US" sz="1100" dirty="0"/>
          </a:p>
          <a:p>
            <a:r>
              <a:rPr lang="en-US" sz="1000" dirty="0"/>
              <a:t>Find out more at </a:t>
            </a:r>
            <a:r>
              <a:rPr lang="en-US" sz="1000" dirty="0">
                <a:hlinkClick r:id="rId3"/>
              </a:rPr>
              <a:t>www.objectiveassessment.co.uk/sales-recruitment</a:t>
            </a:r>
            <a:endParaRPr lang="en-US" sz="1000" dirty="0"/>
          </a:p>
        </p:txBody>
      </p:sp>
      <p:sp>
        <p:nvSpPr>
          <p:cNvPr id="11" name="Content Placeholder 10">
            <a:extLst>
              <a:ext uri="{FF2B5EF4-FFF2-40B4-BE49-F238E27FC236}">
                <a16:creationId xmlns:a16="http://schemas.microsoft.com/office/drawing/2014/main" id="{3CABF998-EF69-084C-8DA9-C09219B6F571}"/>
              </a:ext>
            </a:extLst>
          </p:cNvPr>
          <p:cNvSpPr>
            <a:spLocks noGrp="1"/>
          </p:cNvSpPr>
          <p:nvPr>
            <p:ph idx="1"/>
          </p:nvPr>
        </p:nvSpPr>
        <p:spPr>
          <a:xfrm>
            <a:off x="471486" y="2235571"/>
            <a:ext cx="5915025" cy="6285266"/>
          </a:xfrm>
        </p:spPr>
        <p:txBody>
          <a:bodyPr>
            <a:normAutofit/>
          </a:bodyPr>
          <a:lstStyle/>
          <a:p>
            <a:pPr marL="0" indent="0" algn="ctr">
              <a:buNone/>
            </a:pPr>
            <a:r>
              <a:rPr lang="en-GB" sz="1200" dirty="0">
                <a:solidFill>
                  <a:schemeClr val="bg2">
                    <a:lumMod val="25000"/>
                  </a:schemeClr>
                </a:solidFill>
              </a:rPr>
              <a:t>Good candidates have choices. Once you have decided that they are the right one for the role, don’t procrastinate. Make an offer and get them on-board without delay or else you will lose them.</a:t>
            </a:r>
          </a:p>
          <a:p>
            <a:pPr marL="0" indent="0" algn="ctr">
              <a:buNone/>
            </a:pPr>
            <a:r>
              <a:rPr lang="en-GB" sz="1200" dirty="0">
                <a:solidFill>
                  <a:schemeClr val="bg2">
                    <a:lumMod val="25000"/>
                  </a:schemeClr>
                </a:solidFill>
              </a:rPr>
              <a:t> You have 90 days in which to decide whether they are right for the job and have what it takes. Have clear agreed expectations of performance in that 90 days included the training you will provide. If they fail to hit the agreed targets, cut your losses and start again.</a:t>
            </a:r>
          </a:p>
          <a:p>
            <a:pPr marL="0" indent="0" algn="ctr">
              <a:buNone/>
            </a:pPr>
            <a:r>
              <a:rPr lang="en-GB" sz="1200" dirty="0">
                <a:solidFill>
                  <a:schemeClr val="bg2">
                    <a:lumMod val="25000"/>
                  </a:schemeClr>
                </a:solidFill>
              </a:rPr>
              <a:t> As their manager, take total responsibility for their induction and coach them in the behaviours and activities that you expect from them.</a:t>
            </a:r>
          </a:p>
          <a:p>
            <a:pPr marL="0" indent="0" algn="ctr">
              <a:buNone/>
            </a:pPr>
            <a:r>
              <a:rPr lang="en-GB" sz="1200" dirty="0">
                <a:solidFill>
                  <a:schemeClr val="bg2">
                    <a:lumMod val="25000"/>
                  </a:schemeClr>
                </a:solidFill>
              </a:rPr>
              <a:t>Be honest. There’s nothing worst than losing a great salesperson because you have promised the earth and failed to deliver. Paint a true picture for candidates rather than a rosy one. This is a strong indicator of your culture. </a:t>
            </a:r>
            <a:endParaRPr lang="en-US" sz="1200" dirty="0">
              <a:solidFill>
                <a:schemeClr val="bg2">
                  <a:lumMod val="25000"/>
                </a:schemeClr>
              </a:solidFill>
            </a:endParaRPr>
          </a:p>
          <a:p>
            <a:pPr marL="0" indent="0">
              <a:buNone/>
            </a:pPr>
            <a:endParaRPr lang="en-US" sz="1200" dirty="0">
              <a:solidFill>
                <a:schemeClr val="bg2">
                  <a:lumMod val="25000"/>
                </a:schemeClr>
              </a:solidFill>
            </a:endParaRPr>
          </a:p>
          <a:p>
            <a:pPr marL="0" indent="0" algn="ctr">
              <a:buNone/>
            </a:pPr>
            <a:r>
              <a:rPr lang="en-US" sz="1600" b="1" dirty="0">
                <a:solidFill>
                  <a:srgbClr val="00BFB3"/>
                </a:solidFill>
              </a:rPr>
              <a:t>To find out more about Objective Assessment’s Recruitment services please contact us for a no-obligation chat:</a:t>
            </a:r>
          </a:p>
          <a:p>
            <a:pPr marL="0" indent="0" algn="ctr">
              <a:buNone/>
            </a:pPr>
            <a:r>
              <a:rPr lang="en-US" sz="1600" b="1" dirty="0">
                <a:solidFill>
                  <a:schemeClr val="bg2">
                    <a:lumMod val="50000"/>
                  </a:schemeClr>
                </a:solidFill>
              </a:rPr>
              <a:t>Email: </a:t>
            </a:r>
            <a:r>
              <a:rPr lang="en-US" sz="1600" b="1" dirty="0" err="1">
                <a:solidFill>
                  <a:schemeClr val="bg2">
                    <a:lumMod val="50000"/>
                  </a:schemeClr>
                </a:solidFill>
              </a:rPr>
              <a:t>i</a:t>
            </a:r>
            <a:r>
              <a:rPr lang="en-US" sz="1600" b="1" dirty="0" err="1">
                <a:solidFill>
                  <a:schemeClr val="bg2">
                    <a:lumMod val="50000"/>
                  </a:schemeClr>
                </a:solidFill>
                <a:hlinkClick r:id="rId4">
                  <a:extLst>
                    <a:ext uri="{A12FA001-AC4F-418D-AE19-62706E023703}">
                      <ahyp:hlinkClr xmlns:ahyp="http://schemas.microsoft.com/office/drawing/2018/hyperlinkcolor" val="tx"/>
                    </a:ext>
                  </a:extLst>
                </a:hlinkClick>
              </a:rPr>
              <a:t>nfo@objectiveassessment.co.uk</a:t>
            </a:r>
            <a:endParaRPr lang="en-US" sz="1600" b="1" dirty="0">
              <a:solidFill>
                <a:schemeClr val="bg2">
                  <a:lumMod val="50000"/>
                </a:schemeClr>
              </a:solidFill>
            </a:endParaRPr>
          </a:p>
          <a:p>
            <a:pPr marL="0" indent="0" algn="ctr">
              <a:buNone/>
            </a:pPr>
            <a:r>
              <a:rPr lang="en-GB" sz="1600" b="1" dirty="0">
                <a:solidFill>
                  <a:schemeClr val="bg2">
                    <a:lumMod val="50000"/>
                  </a:schemeClr>
                </a:solidFill>
              </a:rPr>
              <a:t>Call: 01695 589555</a:t>
            </a:r>
            <a:endParaRPr lang="en-US" sz="1600" b="1" dirty="0">
              <a:solidFill>
                <a:schemeClr val="bg2">
                  <a:lumMod val="50000"/>
                </a:schemeClr>
              </a:solidFill>
            </a:endParaRPr>
          </a:p>
          <a:p>
            <a:pPr marL="0" indent="0">
              <a:buNone/>
            </a:pPr>
            <a:endParaRPr lang="en-US" sz="1200" dirty="0">
              <a:solidFill>
                <a:schemeClr val="bg2">
                  <a:lumMod val="25000"/>
                </a:schemeClr>
              </a:solidFill>
            </a:endParaRPr>
          </a:p>
        </p:txBody>
      </p:sp>
      <p:sp>
        <p:nvSpPr>
          <p:cNvPr id="12" name="TextBox 11">
            <a:hlinkClick r:id="rId5"/>
            <a:extLst>
              <a:ext uri="{FF2B5EF4-FFF2-40B4-BE49-F238E27FC236}">
                <a16:creationId xmlns:a16="http://schemas.microsoft.com/office/drawing/2014/main" id="{DEB65DC3-558F-0343-AD56-E27CF3FD0D41}"/>
              </a:ext>
            </a:extLst>
          </p:cNvPr>
          <p:cNvSpPr txBox="1"/>
          <p:nvPr/>
        </p:nvSpPr>
        <p:spPr>
          <a:xfrm>
            <a:off x="1405051" y="7842990"/>
            <a:ext cx="4047893" cy="523220"/>
          </a:xfrm>
          <a:prstGeom prst="rect">
            <a:avLst/>
          </a:prstGeom>
          <a:solidFill>
            <a:srgbClr val="00BFB3"/>
          </a:solidFill>
        </p:spPr>
        <p:txBody>
          <a:bodyPr wrap="square" rtlCol="0" anchor="ctr">
            <a:spAutoFit/>
          </a:bodyPr>
          <a:lstStyle/>
          <a:p>
            <a:pPr algn="ctr"/>
            <a:r>
              <a:rPr lang="en-US" sz="1400" dirty="0">
                <a:solidFill>
                  <a:schemeClr val="bg1"/>
                </a:solidFill>
              </a:rPr>
              <a:t>Or Find out more about the Objective Assessment Recruitment Process on our </a:t>
            </a:r>
            <a:r>
              <a:rPr lang="en-US" sz="1400" dirty="0">
                <a:solidFill>
                  <a:schemeClr val="bg1"/>
                </a:solidFill>
                <a:hlinkClick r:id="rId5"/>
              </a:rPr>
              <a:t>website</a:t>
            </a:r>
            <a:endParaRPr lang="en-US" sz="1400" dirty="0">
              <a:solidFill>
                <a:schemeClr val="bg1"/>
              </a:solidFill>
            </a:endParaRPr>
          </a:p>
        </p:txBody>
      </p:sp>
      <p:pic>
        <p:nvPicPr>
          <p:cNvPr id="14" name="Picture 13" descr="A screenshot of a cell phone&#10;&#10;Description automatically generated">
            <a:extLst>
              <a:ext uri="{FF2B5EF4-FFF2-40B4-BE49-F238E27FC236}">
                <a16:creationId xmlns:a16="http://schemas.microsoft.com/office/drawing/2014/main" id="{327D0B36-35B6-BB46-9615-AC1C233E7869}"/>
              </a:ext>
            </a:extLst>
          </p:cNvPr>
          <p:cNvPicPr>
            <a:picLocks noChangeAspect="1"/>
          </p:cNvPicPr>
          <p:nvPr/>
        </p:nvPicPr>
        <p:blipFill>
          <a:blip r:embed="rId6"/>
          <a:stretch>
            <a:fillRect/>
          </a:stretch>
        </p:blipFill>
        <p:spPr>
          <a:xfrm>
            <a:off x="2062972" y="6284428"/>
            <a:ext cx="2732049" cy="1439397"/>
          </a:xfrm>
          <a:prstGeom prst="rect">
            <a:avLst/>
          </a:prstGeom>
        </p:spPr>
      </p:pic>
    </p:spTree>
    <p:extLst>
      <p:ext uri="{BB962C8B-B14F-4D97-AF65-F5344CB8AC3E}">
        <p14:creationId xmlns:p14="http://schemas.microsoft.com/office/powerpoint/2010/main" val="274266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8686</TotalTime>
  <Words>2081</Words>
  <Application>Microsoft Office PowerPoint</Application>
  <PresentationFormat>A4 Paper (210x297 mm)</PresentationFormat>
  <Paragraphs>146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Find and Attract Salespeople  to Succeed in your Business</vt:lpstr>
      <vt:lpstr>Writing an effective job advert</vt:lpstr>
      <vt:lpstr>PowerPoint Presentation</vt:lpstr>
      <vt:lpstr>PowerPoint Presentation</vt:lpstr>
      <vt:lpstr>Inventory of Interview 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Carter</dc:creator>
  <cp:lastModifiedBy>louise murphy</cp:lastModifiedBy>
  <cp:revision>31</cp:revision>
  <dcterms:created xsi:type="dcterms:W3CDTF">2020-02-10T14:48:46Z</dcterms:created>
  <dcterms:modified xsi:type="dcterms:W3CDTF">2021-09-21T15:10:18Z</dcterms:modified>
</cp:coreProperties>
</file>